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2"/>
  </p:notesMasterIdLst>
  <p:sldIdLst>
    <p:sldId id="256" r:id="rId2"/>
    <p:sldId id="258" r:id="rId3"/>
    <p:sldId id="261" r:id="rId4"/>
    <p:sldId id="264" r:id="rId5"/>
    <p:sldId id="266" r:id="rId6"/>
    <p:sldId id="263" r:id="rId7"/>
    <p:sldId id="265" r:id="rId8"/>
    <p:sldId id="268" r:id="rId9"/>
    <p:sldId id="267" r:id="rId10"/>
    <p:sldId id="26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1" autoAdjust="0"/>
    <p:restoredTop sz="94755" autoAdjust="0"/>
  </p:normalViewPr>
  <p:slideViewPr>
    <p:cSldViewPr>
      <p:cViewPr varScale="1">
        <p:scale>
          <a:sx n="71" d="100"/>
          <a:sy n="71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6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jednotlivých druhů SZZ</c:v>
                </c:pt>
              </c:strCache>
            </c:strRef>
          </c:tx>
          <c:dLbls>
            <c:dLbl>
              <c:idx val="0"/>
              <c:layout>
                <c:manualLayout>
                  <c:x val="-9.1598917322834705E-2"/>
                  <c:y val="0.205675688976377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244</a:t>
                    </a:r>
                    <a:endParaRPr lang="cs-CZ" dirty="0" smtClean="0"/>
                  </a:p>
                  <a:p>
                    <a:r>
                      <a:rPr lang="en-US" dirty="0" smtClean="0"/>
                      <a:t>18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0.14450000000000021"/>
                  <c:y val="-0.1600548720472443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425</a:t>
                    </a:r>
                    <a:r>
                      <a:rPr lang="cs-CZ" baseline="0" smtClean="0"/>
                      <a:t> </a:t>
                    </a:r>
                  </a:p>
                  <a:p>
                    <a:r>
                      <a:rPr lang="en-US" smtClean="0"/>
                      <a:t>32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7663024934383201"/>
                  <c:y val="-0.110069881889763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638</a:t>
                    </a:r>
                    <a:endParaRPr lang="cs-CZ" dirty="0" smtClean="0"/>
                  </a:p>
                  <a:p>
                    <a:r>
                      <a:rPr lang="cs-CZ" dirty="0" smtClean="0"/>
                      <a:t> </a:t>
                    </a:r>
                    <a:r>
                      <a:rPr lang="en-US" dirty="0" smtClean="0"/>
                      <a:t>48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endParaRPr lang="cs-CZ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2%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Elektronické ZZ</c:v>
                </c:pt>
                <c:pt idx="1">
                  <c:v>Reléové ZZ</c:v>
                </c:pt>
                <c:pt idx="2">
                  <c:v>Elektromechanické (mechanické) ZZ</c:v>
                </c:pt>
                <c:pt idx="3">
                  <c:v>Hybridní ZZ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244</c:v>
                </c:pt>
                <c:pt idx="1">
                  <c:v>425</c:v>
                </c:pt>
                <c:pt idx="2">
                  <c:v>638</c:v>
                </c:pt>
                <c:pt idx="3">
                  <c:v>34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298780904685805"/>
          <c:y val="0.20132813525769871"/>
          <c:w val="0.33344532231461543"/>
          <c:h val="0.79867186474230134"/>
        </c:manualLayout>
      </c:layout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jednotlivých druhů TZZ</c:v>
                </c:pt>
              </c:strCache>
            </c:strRef>
          </c:tx>
          <c:dLbls>
            <c:dLbl>
              <c:idx val="0"/>
              <c:layout>
                <c:manualLayout>
                  <c:x val="-0.14091452459762296"/>
                  <c:y val="0.1021216188397367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3003</a:t>
                    </a:r>
                    <a:r>
                      <a:rPr lang="cs-CZ" baseline="0" smtClean="0"/>
                      <a:t> km</a:t>
                    </a:r>
                  </a:p>
                  <a:p>
                    <a:r>
                      <a:rPr lang="en-US" smtClean="0"/>
                      <a:t>32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1581</a:t>
                    </a:r>
                    <a:r>
                      <a:rPr lang="cs-CZ" baseline="0" smtClean="0"/>
                      <a:t> km</a:t>
                    </a:r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17%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984</a:t>
                    </a:r>
                    <a:r>
                      <a:rPr lang="cs-CZ" baseline="0" smtClean="0"/>
                      <a:t> km</a:t>
                    </a:r>
                  </a:p>
                  <a:p>
                    <a:r>
                      <a:rPr lang="en-US" smtClean="0"/>
                      <a:t> </a:t>
                    </a:r>
                    <a:r>
                      <a:rPr lang="en-US" dirty="0"/>
                      <a:t>10%</a:t>
                    </a:r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-5.5354514941483354E-3"/>
                  <c:y val="-9.17259193422957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361</a:t>
                    </a:r>
                    <a:r>
                      <a:rPr lang="cs-CZ" dirty="0" smtClean="0"/>
                      <a:t> km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4%</a:t>
                    </a:r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0.16529749497462998"/>
                  <c:y val="5.52863407333825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3558</a:t>
                    </a:r>
                    <a:r>
                      <a:rPr lang="cs-CZ" baseline="0" smtClean="0"/>
                      <a:t> km</a:t>
                    </a:r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37%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List1!$A$2:$A$6</c:f>
              <c:strCache>
                <c:ptCount val="5"/>
                <c:pt idx="0">
                  <c:v>Automatický blok</c:v>
                </c:pt>
                <c:pt idx="1">
                  <c:v>Automatické hradlo</c:v>
                </c:pt>
                <c:pt idx="2">
                  <c:v>Reléový poloautoblok</c:v>
                </c:pt>
                <c:pt idx="3">
                  <c:v>Hradlový poloautoblok</c:v>
                </c:pt>
                <c:pt idx="4">
                  <c:v>Jiný způsob (telefonické dorozumívání, D3)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3003</c:v>
                </c:pt>
                <c:pt idx="1">
                  <c:v>1581</c:v>
                </c:pt>
                <c:pt idx="2">
                  <c:v>984</c:v>
                </c:pt>
                <c:pt idx="3">
                  <c:v>361</c:v>
                </c:pt>
                <c:pt idx="4">
                  <c:v>3558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tratí vybavených VZZ</c:v>
                </c:pt>
              </c:strCache>
            </c:strRef>
          </c:tx>
          <c:dLbls>
            <c:dLbl>
              <c:idx val="0"/>
              <c:layout>
                <c:manualLayout>
                  <c:x val="-8.5763982601029201E-2"/>
                  <c:y val="0.1923515546365490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1554</a:t>
                    </a:r>
                    <a:r>
                      <a:rPr lang="cs-CZ" baseline="0" smtClean="0"/>
                      <a:t> km</a:t>
                    </a:r>
                  </a:p>
                  <a:p>
                    <a:r>
                      <a:rPr lang="en-US" smtClean="0"/>
                      <a:t> </a:t>
                    </a:r>
                    <a:r>
                      <a:rPr lang="en-US" dirty="0"/>
                      <a:t>16%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5.7481265068912157E-2"/>
                  <c:y val="-0.3828390958218585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7933</a:t>
                    </a:r>
                    <a:r>
                      <a:rPr lang="cs-CZ" baseline="0" smtClean="0"/>
                      <a:t> km</a:t>
                    </a:r>
                  </a:p>
                  <a:p>
                    <a:r>
                      <a:rPr lang="en-US" smtClean="0"/>
                      <a:t>84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List1!$A$2:$A$3</c:f>
              <c:strCache>
                <c:ptCount val="2"/>
                <c:pt idx="0">
                  <c:v>Tratě s VZZ</c:v>
                </c:pt>
                <c:pt idx="1">
                  <c:v>Tratě bez VZZ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1554</c:v>
                </c:pt>
                <c:pt idx="1">
                  <c:v>7933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4B57D-155E-4CF0-AF8F-22C15A5EA285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A3E25-BD62-412A-8E51-6E2BF126D5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poznámky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6F2-F74A-4B2F-9DF8-DDB7907A68E1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EF40-1AB5-4016-B356-411B89163430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830-0A6F-43FA-952F-1A2C72CA2B78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BD05-FEEC-4B89-A164-B924F32E7DE1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5DB-34EB-4A7A-A329-D7649A72A4D8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103F-8B72-400B-B7D0-FE41FB4593F5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C2A0-555E-4436-8C77-D69B96F9884C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2312-6ABA-4D71-8E68-A06ECAE08808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8661-297D-4FBB-A201-66B1A19C7CF9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A9-9BFD-4349-B4A1-244FDF6F6697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CBA8-4441-4CD1-908E-85CD5A913221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A51E-ED14-4C16-BB99-60F70809F3EB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D7FA2-444C-4DE6-B5D7-5AE9CE2509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AZDPraha" TargetMode="External"/><Relationship Id="rId3" Type="http://schemas.openxmlformats.org/officeDocument/2006/relationships/hyperlink" Target="http://www.mdcr.cz/NR/rdonlyres/11F76641-C975-4FFB-A17C-E2DF0580AC73/0/czech_republic_nip_ERTMS2010.pdf" TargetMode="External"/><Relationship Id="rId7" Type="http://schemas.openxmlformats.org/officeDocument/2006/relationships/hyperlink" Target="http://www.wikipedia.cz/" TargetMode="External"/><Relationship Id="rId2" Type="http://schemas.openxmlformats.org/officeDocument/2006/relationships/hyperlink" Target="http://www.szdc.cz/provozovani-drahy/pristup-na-zdc/prohlaseni-20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zdc.cz/soubory/ertms/annex-v1w.doc" TargetMode="External"/><Relationship Id="rId5" Type="http://schemas.openxmlformats.org/officeDocument/2006/relationships/hyperlink" Target="http://www.szdc.cz/soubory/prohlaseni-o-draze/2013/m09.pdf" TargetMode="External"/><Relationship Id="rId4" Type="http://schemas.openxmlformats.org/officeDocument/2006/relationships/hyperlink" Target="http://www.szdc.cz/cs/soubory/prohlaseni-o-draze/2013/m08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FilipHruza@seznam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Nejmodernější zabezpečovací zařízení v železniční dopravě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000" b="1" dirty="0" smtClean="0">
              <a:solidFill>
                <a:schemeClr val="tx1"/>
              </a:solidFill>
            </a:endParaRP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Soutěž o Cenu děkana fakulty dopravní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4048" y="573325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Filip Hrůza</a:t>
            </a:r>
          </a:p>
          <a:p>
            <a:r>
              <a:rPr lang="pl-PL" dirty="0" smtClean="0"/>
              <a:t>Gymnázium, Praha 4, Postupická 3150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683856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>
                <a:hlinkClick r:id="rId2"/>
              </a:rPr>
              <a:t>http://www.</a:t>
            </a:r>
            <a:r>
              <a:rPr lang="cs-CZ" sz="2000" u="sng" dirty="0" err="1" smtClean="0">
                <a:hlinkClick r:id="rId2"/>
              </a:rPr>
              <a:t>szdc.cz</a:t>
            </a:r>
            <a:r>
              <a:rPr lang="cs-CZ" sz="2000" u="sng" dirty="0" smtClean="0">
                <a:hlinkClick r:id="rId2"/>
              </a:rPr>
              <a:t>/</a:t>
            </a:r>
            <a:r>
              <a:rPr lang="cs-CZ" sz="2000" u="sng" dirty="0" err="1" smtClean="0">
                <a:hlinkClick r:id="rId2"/>
              </a:rPr>
              <a:t>provozovani</a:t>
            </a:r>
            <a:r>
              <a:rPr lang="cs-CZ" sz="2000" u="sng" dirty="0" smtClean="0">
                <a:hlinkClick r:id="rId2"/>
              </a:rPr>
              <a:t>-</a:t>
            </a:r>
            <a:r>
              <a:rPr lang="cs-CZ" sz="2000" u="sng" dirty="0" err="1" smtClean="0">
                <a:hlinkClick r:id="rId2"/>
              </a:rPr>
              <a:t>drahy</a:t>
            </a:r>
            <a:r>
              <a:rPr lang="cs-CZ" sz="2000" u="sng" dirty="0" smtClean="0">
                <a:hlinkClick r:id="rId2"/>
              </a:rPr>
              <a:t>/</a:t>
            </a:r>
            <a:r>
              <a:rPr lang="cs-CZ" sz="2000" u="sng" dirty="0" err="1" smtClean="0">
                <a:hlinkClick r:id="rId2"/>
              </a:rPr>
              <a:t>pristup</a:t>
            </a:r>
            <a:r>
              <a:rPr lang="cs-CZ" sz="2000" u="sng" dirty="0" smtClean="0">
                <a:hlinkClick r:id="rId2"/>
              </a:rPr>
              <a:t>-na-</a:t>
            </a:r>
            <a:r>
              <a:rPr lang="cs-CZ" sz="2000" u="sng" dirty="0" err="1" smtClean="0">
                <a:hlinkClick r:id="rId2"/>
              </a:rPr>
              <a:t>zdc</a:t>
            </a:r>
            <a:r>
              <a:rPr lang="cs-CZ" sz="2000" u="sng" dirty="0" smtClean="0">
                <a:hlinkClick r:id="rId2"/>
              </a:rPr>
              <a:t>/</a:t>
            </a:r>
            <a:r>
              <a:rPr lang="cs-CZ" sz="2000" u="sng" dirty="0" err="1" smtClean="0">
                <a:hlinkClick r:id="rId2"/>
              </a:rPr>
              <a:t>prohlaseni</a:t>
            </a:r>
            <a:r>
              <a:rPr lang="cs-CZ" sz="2000" u="sng" dirty="0" smtClean="0">
                <a:hlinkClick r:id="rId2"/>
              </a:rPr>
              <a:t>-2013.html</a:t>
            </a:r>
            <a:endParaRPr lang="cs-CZ" sz="2000" u="sng" dirty="0" smtClean="0"/>
          </a:p>
          <a:p>
            <a:r>
              <a:rPr lang="cs-CZ" sz="2000" u="sng" dirty="0" smtClean="0">
                <a:hlinkClick r:id="rId3"/>
              </a:rPr>
              <a:t>http://www.</a:t>
            </a:r>
            <a:r>
              <a:rPr lang="cs-CZ" sz="2000" u="sng" dirty="0" err="1" smtClean="0">
                <a:hlinkClick r:id="rId3"/>
              </a:rPr>
              <a:t>mdcr.cz</a:t>
            </a:r>
            <a:r>
              <a:rPr lang="cs-CZ" sz="2000" u="sng" dirty="0" smtClean="0">
                <a:hlinkClick r:id="rId3"/>
              </a:rPr>
              <a:t>/NR/</a:t>
            </a:r>
            <a:r>
              <a:rPr lang="cs-CZ" sz="2000" u="sng" dirty="0" err="1" smtClean="0">
                <a:hlinkClick r:id="rId3"/>
              </a:rPr>
              <a:t>rdonlyres</a:t>
            </a:r>
            <a:r>
              <a:rPr lang="cs-CZ" sz="2000" u="sng" dirty="0" smtClean="0">
                <a:hlinkClick r:id="rId3"/>
              </a:rPr>
              <a:t>/11F76641-C975-4FFB-A17C-E2DF0580AC73/0/</a:t>
            </a:r>
            <a:r>
              <a:rPr lang="cs-CZ" sz="2000" u="sng" dirty="0" err="1" smtClean="0">
                <a:hlinkClick r:id="rId3"/>
              </a:rPr>
              <a:t>czech</a:t>
            </a:r>
            <a:r>
              <a:rPr lang="cs-CZ" sz="2000" u="sng" dirty="0" smtClean="0">
                <a:hlinkClick r:id="rId3"/>
              </a:rPr>
              <a:t>_</a:t>
            </a:r>
            <a:r>
              <a:rPr lang="cs-CZ" sz="2000" u="sng" dirty="0" err="1" smtClean="0">
                <a:hlinkClick r:id="rId3"/>
              </a:rPr>
              <a:t>republic</a:t>
            </a:r>
            <a:r>
              <a:rPr lang="cs-CZ" sz="2000" u="sng" dirty="0" smtClean="0">
                <a:hlinkClick r:id="rId3"/>
              </a:rPr>
              <a:t>_nip_ERTMS2010.pdf</a:t>
            </a:r>
            <a:endParaRPr lang="cs-CZ" sz="2000" u="sng" dirty="0" smtClean="0"/>
          </a:p>
          <a:p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szdc.cz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cs</a:t>
            </a:r>
            <a:r>
              <a:rPr lang="cs-CZ" sz="2000" dirty="0" smtClean="0">
                <a:hlinkClick r:id="rId4"/>
              </a:rPr>
              <a:t>/soubory/</a:t>
            </a:r>
            <a:r>
              <a:rPr lang="cs-CZ" sz="2000" dirty="0" err="1" smtClean="0">
                <a:hlinkClick r:id="rId4"/>
              </a:rPr>
              <a:t>prohlaseni</a:t>
            </a:r>
            <a:r>
              <a:rPr lang="cs-CZ" sz="2000" dirty="0" smtClean="0">
                <a:hlinkClick r:id="rId4"/>
              </a:rPr>
              <a:t>-o-draze/2013/m08.pdf</a:t>
            </a:r>
            <a:endParaRPr lang="cs-CZ" sz="2000" dirty="0" smtClean="0"/>
          </a:p>
          <a:p>
            <a:r>
              <a:rPr lang="cs-CZ" sz="2000" dirty="0" smtClean="0">
                <a:hlinkClick r:id="rId5"/>
              </a:rPr>
              <a:t>http://www.</a:t>
            </a:r>
            <a:r>
              <a:rPr lang="cs-CZ" sz="2000" dirty="0" err="1" smtClean="0">
                <a:hlinkClick r:id="rId5"/>
              </a:rPr>
              <a:t>szdc.cz</a:t>
            </a:r>
            <a:r>
              <a:rPr lang="cs-CZ" sz="2000" dirty="0" smtClean="0">
                <a:hlinkClick r:id="rId5"/>
              </a:rPr>
              <a:t>/soubory/</a:t>
            </a:r>
            <a:r>
              <a:rPr lang="cs-CZ" sz="2000" dirty="0" err="1" smtClean="0">
                <a:hlinkClick r:id="rId5"/>
              </a:rPr>
              <a:t>prohlaseni</a:t>
            </a:r>
            <a:r>
              <a:rPr lang="cs-CZ" sz="2000" dirty="0" smtClean="0">
                <a:hlinkClick r:id="rId5"/>
              </a:rPr>
              <a:t>-o-draze/2013/m09.pdf</a:t>
            </a:r>
            <a:endParaRPr lang="cs-CZ" sz="2000" dirty="0" smtClean="0"/>
          </a:p>
          <a:p>
            <a:r>
              <a:rPr lang="cs-CZ" sz="2000" dirty="0" smtClean="0">
                <a:hlinkClick r:id="rId6"/>
              </a:rPr>
              <a:t>www.</a:t>
            </a:r>
            <a:r>
              <a:rPr lang="cs-CZ" sz="2000" dirty="0" err="1" smtClean="0">
                <a:hlinkClick r:id="rId6"/>
              </a:rPr>
              <a:t>szdc.cz</a:t>
            </a:r>
            <a:r>
              <a:rPr lang="cs-CZ" sz="2000" dirty="0" smtClean="0">
                <a:hlinkClick r:id="rId6"/>
              </a:rPr>
              <a:t>/soubory/</a:t>
            </a:r>
            <a:r>
              <a:rPr lang="cs-CZ" sz="2000" dirty="0" err="1" smtClean="0">
                <a:hlinkClick r:id="rId6"/>
              </a:rPr>
              <a:t>ertms</a:t>
            </a:r>
            <a:r>
              <a:rPr lang="cs-CZ" sz="2000" dirty="0" smtClean="0">
                <a:hlinkClick r:id="rId6"/>
              </a:rPr>
              <a:t>/</a:t>
            </a:r>
            <a:r>
              <a:rPr lang="cs-CZ" sz="2000" dirty="0" err="1" smtClean="0">
                <a:hlinkClick r:id="rId6"/>
              </a:rPr>
              <a:t>annex</a:t>
            </a:r>
            <a:r>
              <a:rPr lang="cs-CZ" sz="2000" dirty="0" smtClean="0">
                <a:hlinkClick r:id="rId6"/>
              </a:rPr>
              <a:t>-v1w.doc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www.</a:t>
            </a:r>
            <a:r>
              <a:rPr lang="cs-CZ" sz="2000" dirty="0" err="1" smtClean="0">
                <a:hlinkClick r:id="rId7"/>
              </a:rPr>
              <a:t>wikipedia.cz</a:t>
            </a:r>
            <a:endParaRPr lang="cs-CZ" sz="2000" dirty="0" smtClean="0"/>
          </a:p>
          <a:p>
            <a:r>
              <a:rPr lang="cs-CZ" sz="2000" dirty="0" smtClean="0">
                <a:hlinkClick r:id="rId8"/>
              </a:rPr>
              <a:t>www.</a:t>
            </a:r>
            <a:r>
              <a:rPr lang="cs-CZ" sz="2000" dirty="0" err="1" smtClean="0">
                <a:hlinkClick r:id="rId8"/>
              </a:rPr>
              <a:t>facebook.com</a:t>
            </a:r>
            <a:r>
              <a:rPr lang="cs-CZ" sz="2000" dirty="0" smtClean="0">
                <a:hlinkClick r:id="rId8"/>
              </a:rPr>
              <a:t>/</a:t>
            </a:r>
            <a:r>
              <a:rPr lang="cs-CZ" sz="2000" dirty="0" err="1" smtClean="0">
                <a:hlinkClick r:id="rId8"/>
              </a:rPr>
              <a:t>AZDPraha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400" dirty="0" smtClean="0"/>
          </a:p>
          <a:p>
            <a:endParaRPr lang="cs-CZ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1412776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Nejmodernější </a:t>
            </a:r>
            <a:r>
              <a:rPr lang="cs-CZ" sz="2400" dirty="0" smtClean="0"/>
              <a:t>prvky v železniční dopravě jsou dnes v jiných oblastech civilní sféry mnohdy </a:t>
            </a:r>
            <a:r>
              <a:rPr lang="cs-CZ" sz="2400" dirty="0" smtClean="0"/>
              <a:t>překonané</a:t>
            </a:r>
          </a:p>
          <a:p>
            <a:r>
              <a:rPr lang="cs-CZ" sz="2400" dirty="0" smtClean="0"/>
              <a:t>Vzájemná nekompatibilita zabezpečovacích zařízení</a:t>
            </a:r>
          </a:p>
          <a:p>
            <a:r>
              <a:rPr lang="cs-CZ" sz="2400" dirty="0" smtClean="0"/>
              <a:t>Menší </a:t>
            </a:r>
            <a:r>
              <a:rPr lang="cs-CZ" sz="2400" dirty="0" smtClean="0"/>
              <a:t>počet zaměstnanců a centralizace řízení</a:t>
            </a:r>
          </a:p>
          <a:p>
            <a:r>
              <a:rPr lang="cs-CZ" sz="2400" dirty="0" smtClean="0"/>
              <a:t>Vysoká finanční náročnost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43204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0" y="1412776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zabezpečovacích zařízení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Staniční zabezpečovací zařízení</a:t>
            </a:r>
          </a:p>
          <a:p>
            <a:pPr algn="ctr"/>
            <a:r>
              <a:rPr lang="cs-CZ" sz="2400" dirty="0" smtClean="0"/>
              <a:t>Vlaková zabezpečovací zařízení</a:t>
            </a:r>
          </a:p>
          <a:p>
            <a:pPr algn="ctr"/>
            <a:r>
              <a:rPr lang="cs-CZ" sz="2400" dirty="0" smtClean="0"/>
              <a:t>Traťová zabezpečovací zařízení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057429" cy="402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2733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84984"/>
            <a:ext cx="895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0" y="1412776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Staniční zabezpečovací zařízení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Slouží k zabezpečení jízdy vlaků v rámci staničního obvodu</a:t>
            </a:r>
          </a:p>
          <a:p>
            <a:r>
              <a:rPr lang="cs-CZ" sz="2400" dirty="0" smtClean="0"/>
              <a:t>Druhy zabezpečovacích zařízení</a:t>
            </a:r>
          </a:p>
          <a:p>
            <a:pPr lvl="1"/>
            <a:r>
              <a:rPr lang="cs-CZ" sz="2000" dirty="0" smtClean="0"/>
              <a:t>Reléová zabezpečovací zařízení</a:t>
            </a:r>
          </a:p>
          <a:p>
            <a:pPr lvl="1"/>
            <a:r>
              <a:rPr lang="cs-CZ" sz="2000" dirty="0" smtClean="0"/>
              <a:t>Elektronická zabezpečovací zařízení</a:t>
            </a:r>
          </a:p>
          <a:p>
            <a:pPr lvl="2"/>
            <a:r>
              <a:rPr lang="cs-CZ" sz="2000" dirty="0" smtClean="0"/>
              <a:t>Nejvýznamnější zástupce EZZ: </a:t>
            </a:r>
            <a:r>
              <a:rPr lang="cs-CZ" sz="2000" b="1" dirty="0" smtClean="0"/>
              <a:t>ESA 11</a:t>
            </a:r>
            <a:r>
              <a:rPr lang="cs-CZ" sz="2000" dirty="0" smtClean="0"/>
              <a:t> </a:t>
            </a:r>
            <a:r>
              <a:rPr lang="cs-CZ" sz="2000" i="1" dirty="0" smtClean="0"/>
              <a:t>(výrobce AŽD)</a:t>
            </a:r>
            <a:endParaRPr lang="cs-CZ" sz="2000" b="1" i="1" dirty="0" smtClean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1412776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Vlaková zabezpečovací zařízení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Kontrolují jízdu vlaku a konání strojvedoucího</a:t>
            </a:r>
          </a:p>
          <a:p>
            <a:r>
              <a:rPr lang="cs-CZ" sz="2400" dirty="0" smtClean="0"/>
              <a:t>Dělení VZZ</a:t>
            </a:r>
          </a:p>
          <a:p>
            <a:pPr lvl="1"/>
            <a:r>
              <a:rPr lang="cs-CZ" sz="2400" dirty="0" smtClean="0"/>
              <a:t>Bodová</a:t>
            </a:r>
          </a:p>
          <a:p>
            <a:pPr lvl="1"/>
            <a:r>
              <a:rPr lang="cs-CZ" sz="2400" dirty="0" smtClean="0"/>
              <a:t>Liniová</a:t>
            </a:r>
          </a:p>
          <a:p>
            <a:pPr lvl="2"/>
            <a:r>
              <a:rPr lang="cs-CZ" dirty="0" smtClean="0"/>
              <a:t>LS</a:t>
            </a:r>
          </a:p>
          <a:p>
            <a:pPr lvl="2"/>
            <a:r>
              <a:rPr lang="cs-CZ" dirty="0" smtClean="0"/>
              <a:t>MIREL</a:t>
            </a:r>
          </a:p>
          <a:p>
            <a:pPr lvl="2"/>
            <a:r>
              <a:rPr lang="cs-CZ" dirty="0" smtClean="0"/>
              <a:t>ETCS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1412776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25401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6"/>
            <a:ext cx="3263453" cy="245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852936"/>
            <a:ext cx="5080421" cy="338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04664"/>
            <a:ext cx="771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Traťová zabezpečovací zařízení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Zabezpečují jízdu vlaku v mezistaničních úsecích</a:t>
            </a:r>
          </a:p>
          <a:p>
            <a:r>
              <a:rPr lang="cs-CZ" sz="2400" dirty="0" smtClean="0"/>
              <a:t>Dělení TZZ</a:t>
            </a:r>
          </a:p>
          <a:p>
            <a:pPr lvl="1"/>
            <a:r>
              <a:rPr lang="cs-CZ" sz="2400" dirty="0" smtClean="0"/>
              <a:t>Automatické hradlo</a:t>
            </a:r>
          </a:p>
          <a:p>
            <a:pPr lvl="1"/>
            <a:r>
              <a:rPr lang="cs-CZ" sz="2400" dirty="0" smtClean="0"/>
              <a:t>Automatický blok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1412776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76672"/>
            <a:ext cx="600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895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92896"/>
            <a:ext cx="26642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420888"/>
            <a:ext cx="26961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Zabezpečovací zařízení v číslech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1412776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Graf 4"/>
          <p:cNvGraphicFramePr/>
          <p:nvPr/>
        </p:nvGraphicFramePr>
        <p:xfrm>
          <a:off x="251520" y="1556792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/>
          <p:cNvGraphicFramePr/>
          <p:nvPr/>
        </p:nvGraphicFramePr>
        <p:xfrm>
          <a:off x="179512" y="1556792"/>
          <a:ext cx="86162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/>
          <p:nvPr/>
        </p:nvGraphicFramePr>
        <p:xfrm>
          <a:off x="0" y="1556792"/>
          <a:ext cx="88924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  <p:bldGraphic spid="5" grpId="2">
        <p:bldAsOne/>
      </p:bldGraphic>
      <p:bldGraphic spid="9" grpId="0">
        <p:bldAsOne/>
      </p:bldGraphic>
      <p:bldGraphic spid="9" grpId="1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Zabezpečovací zařízení v mapách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1412776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39552" y="1484784"/>
          <a:ext cx="8020050" cy="5373216"/>
        </p:xfrm>
        <a:graphic>
          <a:graphicData uri="http://schemas.openxmlformats.org/presentationml/2006/ole">
            <p:oleObj spid="_x0000_s1027" name="Acrobat Document" r:id="rId3" imgW="8019943" imgH="5667255" progId="AcroExch.Document.7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55576" y="1484313"/>
          <a:ext cx="8020050" cy="5373687"/>
        </p:xfrm>
        <a:graphic>
          <a:graphicData uri="http://schemas.openxmlformats.org/presentationml/2006/ole">
            <p:oleObj spid="_x0000_s1029" name="Acrobat Document" r:id="rId4" imgW="8019943" imgH="5667255" progId="AcroExch.Document.7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cs-CZ" sz="3600" dirty="0" smtClean="0"/>
          </a:p>
          <a:p>
            <a:pPr algn="ctr">
              <a:buNone/>
            </a:pPr>
            <a:r>
              <a:rPr lang="cs-CZ" sz="3600" dirty="0" smtClean="0"/>
              <a:t>Děkuji vám za pozornost</a:t>
            </a:r>
          </a:p>
          <a:p>
            <a:pPr algn="ctr">
              <a:buNone/>
            </a:pPr>
            <a:r>
              <a:rPr lang="cs-CZ" sz="2800" dirty="0" smtClean="0"/>
              <a:t>Filip Hrůza</a:t>
            </a:r>
          </a:p>
          <a:p>
            <a:pPr algn="ctr">
              <a:buNone/>
            </a:pPr>
            <a:r>
              <a:rPr lang="cs-CZ" sz="2800" dirty="0" err="1" smtClean="0">
                <a:hlinkClick r:id="rId2"/>
              </a:rPr>
              <a:t>FilipHruza</a:t>
            </a:r>
            <a:r>
              <a:rPr lang="cs-CZ" sz="2800" dirty="0" smtClean="0">
                <a:hlinkClick r:id="rId2"/>
              </a:rPr>
              <a:t>@seznam.</a:t>
            </a:r>
            <a:r>
              <a:rPr lang="cs-CZ" sz="2800" dirty="0" err="1" smtClean="0">
                <a:hlinkClick r:id="rId2"/>
              </a:rPr>
              <a:t>cz</a:t>
            </a:r>
            <a:endParaRPr lang="cs-CZ" sz="28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Soutež o Cenu děkana fakulty dopravní</a:t>
            </a:r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05064"/>
            <a:ext cx="1800200" cy="166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665</TotalTime>
  <Words>268</Words>
  <Application>Microsoft Office PowerPoint</Application>
  <PresentationFormat>Předvádění na obrazovce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Acrobat Document</vt:lpstr>
      <vt:lpstr>Nejmodernější zabezpečovací zařízení v železniční dopravě</vt:lpstr>
      <vt:lpstr>Současný stav</vt:lpstr>
      <vt:lpstr>Dělení zabezpečovacích zařízení</vt:lpstr>
      <vt:lpstr>Staniční zabezpečovací zařízení</vt:lpstr>
      <vt:lpstr>Vlaková zabezpečovací zařízení</vt:lpstr>
      <vt:lpstr>Traťová zabezpečovací zařízení</vt:lpstr>
      <vt:lpstr>Zabezpečovací zařízení v číslech</vt:lpstr>
      <vt:lpstr>Zabezpečovací zařízení v mapách</vt:lpstr>
      <vt:lpstr>Snímek 9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Nejmodernější zabezpečovací zařízení v železniční dopravě</dc:title>
  <dc:creator>Filip Hrůza</dc:creator>
  <cp:lastModifiedBy>Filip Hrůza</cp:lastModifiedBy>
  <cp:revision>71</cp:revision>
  <dcterms:created xsi:type="dcterms:W3CDTF">2011-12-27T14:51:57Z</dcterms:created>
  <dcterms:modified xsi:type="dcterms:W3CDTF">2012-01-31T17:10:38Z</dcterms:modified>
</cp:coreProperties>
</file>