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67" r:id="rId5"/>
    <p:sldId id="260" r:id="rId6"/>
    <p:sldId id="261" r:id="rId7"/>
    <p:sldId id="269" r:id="rId8"/>
    <p:sldId id="270" r:id="rId9"/>
    <p:sldId id="272" r:id="rId10"/>
    <p:sldId id="265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8FC5"/>
    <a:srgbClr val="608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90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11405-FF02-44F9-BC8C-3844DCFFA76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F4570-9EF2-432A-9CFD-382ADD23A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900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Jan</a:t>
            </a:r>
            <a:r>
              <a:rPr lang="cs-CZ" baseline="0" dirty="0" smtClean="0"/>
              <a:t> Marek</a:t>
            </a:r>
            <a:br>
              <a:rPr lang="cs-CZ" baseline="0" dirty="0" smtClean="0"/>
            </a:br>
            <a:r>
              <a:rPr lang="cs-CZ" baseline="0" dirty="0" smtClean="0"/>
              <a:t>Gymnázium Chotěboř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4570-9EF2-432A-9CFD-382ADD23AD2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42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4570-9EF2-432A-9CFD-382ADD23AD2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6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4570-9EF2-432A-9CFD-382ADD23AD2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68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4570-9EF2-432A-9CFD-382ADD23AD2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68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4570-9EF2-432A-9CFD-382ADD23AD2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6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4570-9EF2-432A-9CFD-382ADD23AD2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68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4570-9EF2-432A-9CFD-382ADD23AD2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68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4570-9EF2-432A-9CFD-382ADD23AD2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48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9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17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13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8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50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2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88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96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9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70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82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C7006-2018-4B52-BB71-384C3EB9964C}" type="datetimeFigureOut">
              <a:rPr lang="cs-CZ" smtClean="0"/>
              <a:t>31.1.2012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ADF3E-D725-4B06-B0C7-49A88F49C1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70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7.png"/><Relationship Id="rId4" Type="http://schemas.microsoft.com/office/2007/relationships/hdphoto" Target="../media/hdphoto6.wdp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564"/>
            <a:ext cx="2569517" cy="14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0"/>
          <a:stretch/>
        </p:blipFill>
        <p:spPr bwMode="auto">
          <a:xfrm>
            <a:off x="2569519" y="-4564"/>
            <a:ext cx="2067525" cy="14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"/>
          <a:stretch/>
        </p:blipFill>
        <p:spPr bwMode="auto">
          <a:xfrm>
            <a:off x="4637044" y="-4564"/>
            <a:ext cx="2059797" cy="14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41" y="-4564"/>
            <a:ext cx="2447159" cy="14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-25288" y="1443927"/>
            <a:ext cx="9209883" cy="1481017"/>
            <a:chOff x="179512" y="2132856"/>
            <a:chExt cx="8314302" cy="133700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079" y="2132856"/>
              <a:ext cx="2227610" cy="1337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134" y="2137420"/>
              <a:ext cx="1997680" cy="133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085" y="2137420"/>
              <a:ext cx="2266049" cy="133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" t="1391" r="982" b="3073"/>
            <a:stretch/>
          </p:blipFill>
          <p:spPr bwMode="auto">
            <a:xfrm>
              <a:off x="179512" y="2132856"/>
              <a:ext cx="1830567" cy="1337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ovéPole 6"/>
          <p:cNvSpPr txBox="1"/>
          <p:nvPr/>
        </p:nvSpPr>
        <p:spPr>
          <a:xfrm>
            <a:off x="3082060" y="3212976"/>
            <a:ext cx="789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legenda na světovém nebi</a:t>
            </a:r>
            <a:endParaRPr lang="cs-CZ" sz="3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01427"/>
            <a:ext cx="2448272" cy="796324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2" y="3955061"/>
            <a:ext cx="9165120" cy="1327214"/>
            <a:chOff x="2" y="5661248"/>
            <a:chExt cx="10103999" cy="1463174"/>
          </a:xfrm>
        </p:grpSpPr>
        <p:pic>
          <p:nvPicPr>
            <p:cNvPr id="1037" name="Picture 1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9"/>
            <a:stretch/>
          </p:blipFill>
          <p:spPr bwMode="auto">
            <a:xfrm>
              <a:off x="2" y="5663209"/>
              <a:ext cx="2029029" cy="146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5"/>
            <a:stretch/>
          </p:blipFill>
          <p:spPr bwMode="auto">
            <a:xfrm>
              <a:off x="2019524" y="5663208"/>
              <a:ext cx="2074482" cy="146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0" name="Picture 16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4"/>
            <a:stretch/>
          </p:blipFill>
          <p:spPr bwMode="auto">
            <a:xfrm>
              <a:off x="7944491" y="5663209"/>
              <a:ext cx="2159510" cy="146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682" y="5661248"/>
              <a:ext cx="1954972" cy="1463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602" y="5661249"/>
              <a:ext cx="1950897" cy="1463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Skupina 8"/>
          <p:cNvGrpSpPr/>
          <p:nvPr/>
        </p:nvGrpSpPr>
        <p:grpSpPr>
          <a:xfrm>
            <a:off x="0" y="5276493"/>
            <a:ext cx="9143998" cy="1606326"/>
            <a:chOff x="2" y="4005062"/>
            <a:chExt cx="8317956" cy="1461215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4005062"/>
              <a:ext cx="2161558" cy="146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560" y="4005064"/>
              <a:ext cx="1948284" cy="146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9"/>
            <a:stretch/>
          </p:blipFill>
          <p:spPr bwMode="auto">
            <a:xfrm>
              <a:off x="4109844" y="4005062"/>
              <a:ext cx="2016553" cy="146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208" y="4005064"/>
              <a:ext cx="2190750" cy="146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81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251520"/>
            <a:ext cx="12961440" cy="9721080"/>
          </a:xfrm>
          <a:prstGeom prst="rect">
            <a:avLst/>
          </a:prstGeom>
        </p:spPr>
      </p:pic>
      <p:sp>
        <p:nvSpPr>
          <p:cNvPr id="5" name="Oválný popisek 4"/>
          <p:cNvSpPr/>
          <p:nvPr/>
        </p:nvSpPr>
        <p:spPr>
          <a:xfrm>
            <a:off x="5580112" y="1484784"/>
            <a:ext cx="2448272" cy="1800200"/>
          </a:xfrm>
          <a:prstGeom prst="wedgeEllipseCallout">
            <a:avLst/>
          </a:prstGeom>
          <a:solidFill>
            <a:srgbClr val="638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8956" y="1813384"/>
            <a:ext cx="2170584" cy="1143000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Děkuji za </a:t>
            </a:r>
            <a:br>
              <a:rPr lang="cs-CZ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cs-CZ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pozornost</a:t>
            </a:r>
            <a:endParaRPr lang="cs-CZ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7" y="3737433"/>
            <a:ext cx="8093347" cy="2571886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00B0F0"/>
                </a:solidFill>
              </a:rPr>
              <a:t>Historie</a:t>
            </a:r>
            <a:endParaRPr lang="cs-CZ" sz="3200" dirty="0">
              <a:solidFill>
                <a:srgbClr val="00B0F0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1897-0AD3-4EFD-AF8D-77ECC90A4E94}" type="datetime1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Jan Marek, Gymnázium Chotěboř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2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25326" y="836712"/>
            <a:ext cx="82951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o roce 1945 – potřeba nového dvousedadlového cvičného kluzáku </a:t>
            </a:r>
            <a:br>
              <a:rPr lang="cs-CZ" dirty="0" smtClean="0"/>
            </a:br>
            <a:r>
              <a:rPr lang="cs-CZ" dirty="0"/>
              <a:t>→ </a:t>
            </a:r>
            <a:r>
              <a:rPr lang="cs-CZ" dirty="0" smtClean="0"/>
              <a:t>1952 ÚV Svazarmu oslovuje konstruktéry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1953 – Karel Dlouhý představuje </a:t>
            </a:r>
            <a:r>
              <a:rPr lang="cs-CZ" dirty="0" err="1" smtClean="0"/>
              <a:t>předprojekt</a:t>
            </a:r>
            <a:r>
              <a:rPr lang="cs-CZ" dirty="0" smtClean="0"/>
              <a:t> LP-110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1954 – projekt schválen a zahájeny přípravy k výrobě prototypu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b</a:t>
            </a:r>
            <a:r>
              <a:rPr lang="cs-CZ" dirty="0" smtClean="0"/>
              <a:t>řezen 1956 – dokončen první prototyp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22. března 1956</a:t>
            </a:r>
            <a:r>
              <a:rPr lang="cs-CZ" dirty="0" smtClean="0"/>
              <a:t> v </a:t>
            </a:r>
            <a:r>
              <a:rPr lang="cs-CZ" b="1" dirty="0" smtClean="0"/>
              <a:t>6</a:t>
            </a:r>
            <a:r>
              <a:rPr lang="cs-CZ" b="1" baseline="30000" dirty="0" smtClean="0"/>
              <a:t>32</a:t>
            </a:r>
            <a:r>
              <a:rPr lang="cs-CZ" b="1" dirty="0" smtClean="0"/>
              <a:t>  hod.</a:t>
            </a:r>
            <a:r>
              <a:rPr lang="cs-CZ" dirty="0" smtClean="0"/>
              <a:t> – první zálet kluzáku OK-6201, pilot Osvald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b</a:t>
            </a:r>
            <a:r>
              <a:rPr lang="cs-CZ" dirty="0" smtClean="0"/>
              <a:t>řezen až září 1956 – podnikové zkoušky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do března 1957 doručena do LET Kunovice n. p. dokumentace a zahájení příprav na sériovou výrobu kluzáku L-13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rosinec 1958 - vyroben a zalétán první sériový Blaník OK-61 v. č. 170101</a:t>
            </a:r>
          </a:p>
          <a:p>
            <a:r>
              <a:rPr lang="cs-CZ" i="1" dirty="0" smtClean="0"/>
              <a:t> 			</a:t>
            </a:r>
            <a:r>
              <a:rPr lang="cs-CZ" sz="1600" i="1" dirty="0" smtClean="0"/>
              <a:t>Prodejní cena kluzáku byla vyčíslena na 98.000,- Kčs</a:t>
            </a:r>
          </a:p>
        </p:txBody>
      </p:sp>
    </p:spTree>
    <p:extLst>
      <p:ext uri="{BB962C8B-B14F-4D97-AF65-F5344CB8AC3E}">
        <p14:creationId xmlns:p14="http://schemas.microsoft.com/office/powerpoint/2010/main" val="8432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1897-0AD3-4EFD-AF8D-77ECC90A4E94}" type="datetime1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Jan Marek, Gymnázium Chotěboř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3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23528" y="320457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únor 1959 – komise Svazarmu přebírá první kluzák → drobné úpravy u dalších kusů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červen </a:t>
            </a:r>
            <a:r>
              <a:rPr lang="cs-CZ" dirty="0"/>
              <a:t>1959 – první aeroklub přebírá nový kluzák (AK Točná, OK-9827)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do konce roku 1959 vyrobeno dalších 118 kluzáků, většina na export převážně do SSSR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do roku 1965, i přes pokles výroby, vyrobeno 852 kusů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1965 – první ukončení výroby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velká oblíbenost </a:t>
            </a:r>
            <a:r>
              <a:rPr lang="cs-CZ" dirty="0"/>
              <a:t>kluzáku </a:t>
            </a:r>
            <a:r>
              <a:rPr lang="cs-CZ" dirty="0" smtClean="0"/>
              <a:t>→ rozhodnutí o znovuuvedení do výroby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1966 – obnovena výroba s plánem 140 vyrobených kusů do konce roku 1967</a:t>
            </a:r>
          </a:p>
          <a:p>
            <a:r>
              <a:rPr lang="cs-CZ" sz="1600" i="1" dirty="0" smtClean="0"/>
              <a:t>				Cena kluzáku vzrostla na 112.000,- Kčs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do roku 1979 – průměrná roční výroba 120 kusů + náhradní díly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1979 – ukončena výroba L-13 Blaník, poslední vyrobený Blaník putoval do Maďarska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39" b="34892"/>
          <a:stretch/>
        </p:blipFill>
        <p:spPr bwMode="auto">
          <a:xfrm>
            <a:off x="539552" y="3502083"/>
            <a:ext cx="8064896" cy="266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0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836712"/>
            <a:ext cx="8064896" cy="5602794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Autofit/>
          </a:bodyPr>
          <a:lstStyle/>
          <a:p>
            <a:r>
              <a:rPr lang="cs-CZ" sz="3200" dirty="0" smtClean="0"/>
              <a:t>Technické údaje</a:t>
            </a:r>
            <a:endParaRPr lang="cs-CZ" sz="32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1897-0AD3-4EFD-AF8D-77ECC90A4E94}" type="datetime1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Jan Marek, Gymnázium Chotěboř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4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427984" y="5445224"/>
            <a:ext cx="5204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accent6"/>
                </a:solidFill>
              </a:rPr>
              <a:t>- </a:t>
            </a:r>
            <a:r>
              <a:rPr lang="cs-CZ" sz="1600" dirty="0">
                <a:solidFill>
                  <a:schemeClr val="accent6"/>
                </a:solidFill>
              </a:rPr>
              <a:t>duralová oválná </a:t>
            </a:r>
            <a:r>
              <a:rPr lang="cs-CZ" sz="1600" dirty="0" err="1">
                <a:solidFill>
                  <a:schemeClr val="accent6"/>
                </a:solidFill>
              </a:rPr>
              <a:t>poloskořepina</a:t>
            </a:r>
            <a:r>
              <a:rPr lang="cs-CZ" sz="1600" dirty="0">
                <a:solidFill>
                  <a:schemeClr val="accent6"/>
                </a:solidFill>
              </a:rPr>
              <a:t> s 15 přepážkami</a:t>
            </a:r>
            <a:br>
              <a:rPr lang="cs-CZ" sz="1600" dirty="0">
                <a:solidFill>
                  <a:schemeClr val="accent6"/>
                </a:solidFill>
              </a:rPr>
            </a:br>
            <a:r>
              <a:rPr lang="cs-CZ" sz="1600" dirty="0" smtClean="0">
                <a:solidFill>
                  <a:schemeClr val="accent6"/>
                </a:solidFill>
              </a:rPr>
              <a:t>- </a:t>
            </a:r>
            <a:r>
              <a:rPr lang="cs-CZ" sz="1600" dirty="0">
                <a:solidFill>
                  <a:schemeClr val="accent6"/>
                </a:solidFill>
              </a:rPr>
              <a:t>překryt kabiny z děleného plexiskla, odklopný</a:t>
            </a: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414360" y="2276872"/>
            <a:ext cx="55086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- samonosné</a:t>
            </a:r>
            <a:r>
              <a:rPr lang="cs-CZ" sz="1600" dirty="0" smtClean="0">
                <a:solidFill>
                  <a:srgbClr val="FF0000"/>
                </a:solidFill>
              </a:rPr>
              <a:t>, </a:t>
            </a:r>
            <a:r>
              <a:rPr lang="cs-CZ" sz="1600" dirty="0">
                <a:solidFill>
                  <a:srgbClr val="FF0000"/>
                </a:solidFill>
              </a:rPr>
              <a:t>celokovové (laminární profil s negativní </a:t>
            </a:r>
            <a:r>
              <a:rPr lang="cs-CZ" sz="1600" dirty="0" err="1">
                <a:solidFill>
                  <a:srgbClr val="FF0000"/>
                </a:solidFill>
              </a:rPr>
              <a:t>šípovitostí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r>
              <a:rPr lang="cs-CZ" sz="1600" dirty="0" smtClean="0">
                <a:solidFill>
                  <a:srgbClr val="FF0000"/>
                </a:solidFill>
              </a:rPr>
              <a:t>- </a:t>
            </a:r>
            <a:r>
              <a:rPr lang="cs-CZ" sz="1600" dirty="0">
                <a:solidFill>
                  <a:srgbClr val="FF0000"/>
                </a:solidFill>
              </a:rPr>
              <a:t>„</a:t>
            </a:r>
            <a:r>
              <a:rPr lang="cs-CZ" sz="1600" dirty="0" err="1">
                <a:solidFill>
                  <a:srgbClr val="FF0000"/>
                </a:solidFill>
              </a:rPr>
              <a:t>Fowlerovy</a:t>
            </a:r>
            <a:r>
              <a:rPr lang="cs-CZ" sz="1600" dirty="0">
                <a:solidFill>
                  <a:srgbClr val="FF0000"/>
                </a:solidFill>
              </a:rPr>
              <a:t>“ vztlakové klapky a křidélka potažena plátnem</a:t>
            </a:r>
          </a:p>
          <a:p>
            <a:r>
              <a:rPr lang="cs-CZ" sz="1600" dirty="0" smtClean="0">
                <a:solidFill>
                  <a:srgbClr val="FF0000"/>
                </a:solidFill>
              </a:rPr>
              <a:t>- </a:t>
            </a:r>
            <a:r>
              <a:rPr lang="cs-CZ" sz="1600" dirty="0">
                <a:solidFill>
                  <a:srgbClr val="FF0000"/>
                </a:solidFill>
              </a:rPr>
              <a:t>křídlo zakončeno kapkovitým vřetenem</a:t>
            </a:r>
          </a:p>
          <a:p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48272" y="1700808"/>
            <a:ext cx="7164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accent3"/>
                </a:solidFill>
              </a:rPr>
              <a:t>- </a:t>
            </a:r>
            <a:r>
              <a:rPr lang="cs-CZ" sz="1600" dirty="0">
                <a:solidFill>
                  <a:schemeClr val="accent3"/>
                </a:solidFill>
              </a:rPr>
              <a:t>odpružená vidlice s kolem a bubnovou brzdou, zatahovatelný</a:t>
            </a:r>
            <a:br>
              <a:rPr lang="cs-CZ" sz="1600" dirty="0">
                <a:solidFill>
                  <a:schemeClr val="accent3"/>
                </a:solidFill>
              </a:rPr>
            </a:br>
            <a:r>
              <a:rPr lang="cs-CZ" sz="1600" dirty="0" smtClean="0">
                <a:solidFill>
                  <a:schemeClr val="accent3"/>
                </a:solidFill>
              </a:rPr>
              <a:t>- </a:t>
            </a:r>
            <a:r>
              <a:rPr lang="cs-CZ" sz="1600" dirty="0">
                <a:solidFill>
                  <a:schemeClr val="accent3"/>
                </a:solidFill>
              </a:rPr>
              <a:t>ostruha tvořena kolečkem nebo skluznicí</a:t>
            </a:r>
            <a:r>
              <a:rPr lang="cs-CZ" sz="1600" dirty="0">
                <a:solidFill>
                  <a:srgbClr val="FF0000"/>
                </a:solidFill>
              </a:rPr>
              <a:t/>
            </a:r>
            <a:br>
              <a:rPr lang="cs-CZ" sz="1600" dirty="0">
                <a:solidFill>
                  <a:srgbClr val="FF0000"/>
                </a:solidFill>
              </a:rPr>
            </a:br>
            <a:endParaRPr lang="cs-CZ" sz="1600" i="1" dirty="0">
              <a:solidFill>
                <a:srgbClr val="FF0000"/>
              </a:solidFill>
            </a:endParaRPr>
          </a:p>
          <a:p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93263" y="980728"/>
            <a:ext cx="5339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accent1"/>
                </a:solidFill>
              </a:rPr>
              <a:t>- </a:t>
            </a:r>
            <a:r>
              <a:rPr lang="cs-CZ" sz="1600" dirty="0">
                <a:solidFill>
                  <a:schemeClr val="accent1"/>
                </a:solidFill>
              </a:rPr>
              <a:t>kýlovka a vodorovný stabilizátor jsou celokovové</a:t>
            </a:r>
          </a:p>
          <a:p>
            <a:r>
              <a:rPr lang="cs-CZ" sz="1600" dirty="0" smtClean="0">
                <a:solidFill>
                  <a:schemeClr val="accent1"/>
                </a:solidFill>
              </a:rPr>
              <a:t>- </a:t>
            </a:r>
            <a:r>
              <a:rPr lang="cs-CZ" sz="1600" dirty="0">
                <a:solidFill>
                  <a:schemeClr val="accent1"/>
                </a:solidFill>
              </a:rPr>
              <a:t>kormidla jsou tvořena duralovou kostrou potaženou plátnem</a:t>
            </a:r>
          </a:p>
          <a:p>
            <a:endParaRPr lang="cs-CZ" sz="1600" dirty="0"/>
          </a:p>
        </p:txBody>
      </p:sp>
      <p:sp>
        <p:nvSpPr>
          <p:cNvPr id="28" name="Volný tvar 27"/>
          <p:cNvSpPr/>
          <p:nvPr/>
        </p:nvSpPr>
        <p:spPr>
          <a:xfrm>
            <a:off x="1733922" y="971550"/>
            <a:ext cx="485775" cy="5343525"/>
          </a:xfrm>
          <a:custGeom>
            <a:avLst/>
            <a:gdLst>
              <a:gd name="connsiteX0" fmla="*/ 257175 w 485775"/>
              <a:gd name="connsiteY0" fmla="*/ 5343525 h 5343525"/>
              <a:gd name="connsiteX1" fmla="*/ 342900 w 485775"/>
              <a:gd name="connsiteY1" fmla="*/ 5295900 h 5343525"/>
              <a:gd name="connsiteX2" fmla="*/ 390525 w 485775"/>
              <a:gd name="connsiteY2" fmla="*/ 5172075 h 5343525"/>
              <a:gd name="connsiteX3" fmla="*/ 457200 w 485775"/>
              <a:gd name="connsiteY3" fmla="*/ 4743450 h 5343525"/>
              <a:gd name="connsiteX4" fmla="*/ 476250 w 485775"/>
              <a:gd name="connsiteY4" fmla="*/ 3733800 h 5343525"/>
              <a:gd name="connsiteX5" fmla="*/ 485775 w 485775"/>
              <a:gd name="connsiteY5" fmla="*/ 2867025 h 5343525"/>
              <a:gd name="connsiteX6" fmla="*/ 419100 w 485775"/>
              <a:gd name="connsiteY6" fmla="*/ 2762250 h 5343525"/>
              <a:gd name="connsiteX7" fmla="*/ 352425 w 485775"/>
              <a:gd name="connsiteY7" fmla="*/ 1790700 h 5343525"/>
              <a:gd name="connsiteX8" fmla="*/ 266700 w 485775"/>
              <a:gd name="connsiteY8" fmla="*/ 523875 h 5343525"/>
              <a:gd name="connsiteX9" fmla="*/ 209550 w 485775"/>
              <a:gd name="connsiteY9" fmla="*/ 0 h 5343525"/>
              <a:gd name="connsiteX10" fmla="*/ 190500 w 485775"/>
              <a:gd name="connsiteY10" fmla="*/ 9525 h 5343525"/>
              <a:gd name="connsiteX11" fmla="*/ 66675 w 485775"/>
              <a:gd name="connsiteY11" fmla="*/ 2352675 h 5343525"/>
              <a:gd name="connsiteX12" fmla="*/ 47625 w 485775"/>
              <a:gd name="connsiteY12" fmla="*/ 2733675 h 5343525"/>
              <a:gd name="connsiteX13" fmla="*/ 0 w 485775"/>
              <a:gd name="connsiteY13" fmla="*/ 2847975 h 5343525"/>
              <a:gd name="connsiteX14" fmla="*/ 19050 w 485775"/>
              <a:gd name="connsiteY14" fmla="*/ 4038600 h 5343525"/>
              <a:gd name="connsiteX15" fmla="*/ 38100 w 485775"/>
              <a:gd name="connsiteY15" fmla="*/ 4524375 h 5343525"/>
              <a:gd name="connsiteX16" fmla="*/ 76200 w 485775"/>
              <a:gd name="connsiteY16" fmla="*/ 4838700 h 5343525"/>
              <a:gd name="connsiteX17" fmla="*/ 123825 w 485775"/>
              <a:gd name="connsiteY17" fmla="*/ 5114925 h 5343525"/>
              <a:gd name="connsiteX18" fmla="*/ 161925 w 485775"/>
              <a:gd name="connsiteY18" fmla="*/ 5276850 h 5343525"/>
              <a:gd name="connsiteX19" fmla="*/ 209550 w 485775"/>
              <a:gd name="connsiteY19" fmla="*/ 5324475 h 5343525"/>
              <a:gd name="connsiteX20" fmla="*/ 257175 w 485775"/>
              <a:gd name="connsiteY20" fmla="*/ 5343525 h 534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775" h="5343525">
                <a:moveTo>
                  <a:pt x="257175" y="5343525"/>
                </a:moveTo>
                <a:lnTo>
                  <a:pt x="342900" y="5295900"/>
                </a:lnTo>
                <a:lnTo>
                  <a:pt x="390525" y="5172075"/>
                </a:lnTo>
                <a:lnTo>
                  <a:pt x="457200" y="4743450"/>
                </a:lnTo>
                <a:lnTo>
                  <a:pt x="476250" y="3733800"/>
                </a:lnTo>
                <a:lnTo>
                  <a:pt x="485775" y="2867025"/>
                </a:lnTo>
                <a:lnTo>
                  <a:pt x="419100" y="2762250"/>
                </a:lnTo>
                <a:lnTo>
                  <a:pt x="352425" y="1790700"/>
                </a:lnTo>
                <a:lnTo>
                  <a:pt x="266700" y="523875"/>
                </a:lnTo>
                <a:lnTo>
                  <a:pt x="209550" y="0"/>
                </a:lnTo>
                <a:lnTo>
                  <a:pt x="190500" y="9525"/>
                </a:lnTo>
                <a:lnTo>
                  <a:pt x="66675" y="2352675"/>
                </a:lnTo>
                <a:lnTo>
                  <a:pt x="47625" y="2733675"/>
                </a:lnTo>
                <a:lnTo>
                  <a:pt x="0" y="2847975"/>
                </a:lnTo>
                <a:lnTo>
                  <a:pt x="19050" y="4038600"/>
                </a:lnTo>
                <a:lnTo>
                  <a:pt x="38100" y="4524375"/>
                </a:lnTo>
                <a:lnTo>
                  <a:pt x="76200" y="4838700"/>
                </a:lnTo>
                <a:lnTo>
                  <a:pt x="123825" y="5114925"/>
                </a:lnTo>
                <a:lnTo>
                  <a:pt x="161925" y="5276850"/>
                </a:lnTo>
                <a:lnTo>
                  <a:pt x="209550" y="5324475"/>
                </a:lnTo>
                <a:lnTo>
                  <a:pt x="257175" y="5343525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859087" y="1001289"/>
            <a:ext cx="1030252" cy="587533"/>
          </a:xfrm>
          <a:custGeom>
            <a:avLst/>
            <a:gdLst>
              <a:gd name="connsiteX0" fmla="*/ 1021977 w 1030252"/>
              <a:gd name="connsiteY0" fmla="*/ 587533 h 587533"/>
              <a:gd name="connsiteX1" fmla="*/ 1030252 w 1030252"/>
              <a:gd name="connsiteY1" fmla="*/ 0 h 587533"/>
              <a:gd name="connsiteX2" fmla="*/ 0 w 1030252"/>
              <a:gd name="connsiteY2" fmla="*/ 115851 h 587533"/>
              <a:gd name="connsiteX3" fmla="*/ 0 w 1030252"/>
              <a:gd name="connsiteY3" fmla="*/ 446856 h 587533"/>
              <a:gd name="connsiteX4" fmla="*/ 70339 w 1030252"/>
              <a:gd name="connsiteY4" fmla="*/ 479956 h 587533"/>
              <a:gd name="connsiteX5" fmla="*/ 1021977 w 1030252"/>
              <a:gd name="connsiteY5" fmla="*/ 587533 h 5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0252" h="587533">
                <a:moveTo>
                  <a:pt x="1021977" y="587533"/>
                </a:moveTo>
                <a:lnTo>
                  <a:pt x="1030252" y="0"/>
                </a:lnTo>
                <a:lnTo>
                  <a:pt x="0" y="115851"/>
                </a:lnTo>
                <a:lnTo>
                  <a:pt x="0" y="446856"/>
                </a:lnTo>
                <a:lnTo>
                  <a:pt x="70339" y="479956"/>
                </a:lnTo>
                <a:lnTo>
                  <a:pt x="1021977" y="587533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23"/>
          <p:cNvSpPr/>
          <p:nvPr/>
        </p:nvSpPr>
        <p:spPr>
          <a:xfrm>
            <a:off x="1967953" y="988876"/>
            <a:ext cx="1038526" cy="604083"/>
          </a:xfrm>
          <a:custGeom>
            <a:avLst/>
            <a:gdLst>
              <a:gd name="connsiteX0" fmla="*/ 33100 w 1038526"/>
              <a:gd name="connsiteY0" fmla="*/ 604083 h 604083"/>
              <a:gd name="connsiteX1" fmla="*/ 1013701 w 1038526"/>
              <a:gd name="connsiteY1" fmla="*/ 471681 h 604083"/>
              <a:gd name="connsiteX2" fmla="*/ 1038526 w 1038526"/>
              <a:gd name="connsiteY2" fmla="*/ 438581 h 604083"/>
              <a:gd name="connsiteX3" fmla="*/ 1038526 w 1038526"/>
              <a:gd name="connsiteY3" fmla="*/ 107576 h 604083"/>
              <a:gd name="connsiteX4" fmla="*/ 182052 w 1038526"/>
              <a:gd name="connsiteY4" fmla="*/ 20688 h 604083"/>
              <a:gd name="connsiteX5" fmla="*/ 0 w 1038526"/>
              <a:gd name="connsiteY5" fmla="*/ 0 h 604083"/>
              <a:gd name="connsiteX6" fmla="*/ 12412 w 1038526"/>
              <a:gd name="connsiteY6" fmla="*/ 285491 h 604083"/>
              <a:gd name="connsiteX7" fmla="*/ 33100 w 1038526"/>
              <a:gd name="connsiteY7" fmla="*/ 604083 h 60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8526" h="604083">
                <a:moveTo>
                  <a:pt x="33100" y="604083"/>
                </a:moveTo>
                <a:lnTo>
                  <a:pt x="1013701" y="471681"/>
                </a:lnTo>
                <a:lnTo>
                  <a:pt x="1038526" y="438581"/>
                </a:lnTo>
                <a:lnTo>
                  <a:pt x="1038526" y="107576"/>
                </a:lnTo>
                <a:lnTo>
                  <a:pt x="182052" y="20688"/>
                </a:lnTo>
                <a:lnTo>
                  <a:pt x="0" y="0"/>
                </a:lnTo>
                <a:lnTo>
                  <a:pt x="12412" y="285491"/>
                </a:lnTo>
                <a:lnTo>
                  <a:pt x="33100" y="604083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1905889" y="1088177"/>
            <a:ext cx="74476" cy="719935"/>
          </a:xfrm>
          <a:custGeom>
            <a:avLst/>
            <a:gdLst>
              <a:gd name="connsiteX0" fmla="*/ 33101 w 74476"/>
              <a:gd name="connsiteY0" fmla="*/ 719935 h 719935"/>
              <a:gd name="connsiteX1" fmla="*/ 0 w 74476"/>
              <a:gd name="connsiteY1" fmla="*/ 558571 h 719935"/>
              <a:gd name="connsiteX2" fmla="*/ 20688 w 74476"/>
              <a:gd name="connsiteY2" fmla="*/ 0 h 719935"/>
              <a:gd name="connsiteX3" fmla="*/ 70339 w 74476"/>
              <a:gd name="connsiteY3" fmla="*/ 413756 h 719935"/>
              <a:gd name="connsiteX4" fmla="*/ 74476 w 74476"/>
              <a:gd name="connsiteY4" fmla="*/ 608221 h 719935"/>
              <a:gd name="connsiteX5" fmla="*/ 33101 w 74476"/>
              <a:gd name="connsiteY5" fmla="*/ 719935 h 71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476" h="719935">
                <a:moveTo>
                  <a:pt x="33101" y="719935"/>
                </a:moveTo>
                <a:lnTo>
                  <a:pt x="0" y="558571"/>
                </a:lnTo>
                <a:lnTo>
                  <a:pt x="20688" y="0"/>
                </a:lnTo>
                <a:lnTo>
                  <a:pt x="70339" y="413756"/>
                </a:lnTo>
                <a:lnTo>
                  <a:pt x="74476" y="608221"/>
                </a:lnTo>
                <a:lnTo>
                  <a:pt x="33101" y="719935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Zaoblený obdélník 34"/>
          <p:cNvSpPr/>
          <p:nvPr/>
        </p:nvSpPr>
        <p:spPr>
          <a:xfrm>
            <a:off x="1905889" y="4797152"/>
            <a:ext cx="145831" cy="360040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Zaoblený obdélník 35"/>
          <p:cNvSpPr/>
          <p:nvPr/>
        </p:nvSpPr>
        <p:spPr>
          <a:xfrm>
            <a:off x="1905889" y="1052736"/>
            <a:ext cx="62064" cy="14401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olný tvar 36"/>
          <p:cNvSpPr/>
          <p:nvPr/>
        </p:nvSpPr>
        <p:spPr>
          <a:xfrm>
            <a:off x="2228451" y="3805595"/>
            <a:ext cx="4873276" cy="1395385"/>
          </a:xfrm>
          <a:custGeom>
            <a:avLst/>
            <a:gdLst>
              <a:gd name="connsiteX0" fmla="*/ 0 w 4873276"/>
              <a:gd name="connsiteY0" fmla="*/ 0 h 1395385"/>
              <a:gd name="connsiteX1" fmla="*/ 4815135 w 4873276"/>
              <a:gd name="connsiteY1" fmla="*/ 856259 h 1395385"/>
              <a:gd name="connsiteX2" fmla="*/ 4830992 w 4873276"/>
              <a:gd name="connsiteY2" fmla="*/ 755834 h 1395385"/>
              <a:gd name="connsiteX3" fmla="*/ 4862705 w 4873276"/>
              <a:gd name="connsiteY3" fmla="*/ 956685 h 1395385"/>
              <a:gd name="connsiteX4" fmla="*/ 4873276 w 4873276"/>
              <a:gd name="connsiteY4" fmla="*/ 1120537 h 1395385"/>
              <a:gd name="connsiteX5" fmla="*/ 4873276 w 4873276"/>
              <a:gd name="connsiteY5" fmla="*/ 1252676 h 1395385"/>
              <a:gd name="connsiteX6" fmla="*/ 4862705 w 4873276"/>
              <a:gd name="connsiteY6" fmla="*/ 1337244 h 1395385"/>
              <a:gd name="connsiteX7" fmla="*/ 4836278 w 4873276"/>
              <a:gd name="connsiteY7" fmla="*/ 1395385 h 1395385"/>
              <a:gd name="connsiteX8" fmla="*/ 4815135 w 4873276"/>
              <a:gd name="connsiteY8" fmla="*/ 1353101 h 1395385"/>
              <a:gd name="connsiteX9" fmla="*/ 4815135 w 4873276"/>
              <a:gd name="connsiteY9" fmla="*/ 1316102 h 1395385"/>
              <a:gd name="connsiteX10" fmla="*/ 10571 w 4873276"/>
              <a:gd name="connsiteY10" fmla="*/ 998969 h 1395385"/>
              <a:gd name="connsiteX11" fmla="*/ 0 w 4873276"/>
              <a:gd name="connsiteY11" fmla="*/ 0 h 13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73276" h="1395385">
                <a:moveTo>
                  <a:pt x="0" y="0"/>
                </a:moveTo>
                <a:lnTo>
                  <a:pt x="4815135" y="856259"/>
                </a:lnTo>
                <a:lnTo>
                  <a:pt x="4830992" y="755834"/>
                </a:lnTo>
                <a:lnTo>
                  <a:pt x="4862705" y="956685"/>
                </a:lnTo>
                <a:lnTo>
                  <a:pt x="4873276" y="1120537"/>
                </a:lnTo>
                <a:lnTo>
                  <a:pt x="4873276" y="1252676"/>
                </a:lnTo>
                <a:lnTo>
                  <a:pt x="4862705" y="1337244"/>
                </a:lnTo>
                <a:lnTo>
                  <a:pt x="4836278" y="1395385"/>
                </a:lnTo>
                <a:lnTo>
                  <a:pt x="4815135" y="1353101"/>
                </a:lnTo>
                <a:lnTo>
                  <a:pt x="4815135" y="1316102"/>
                </a:lnTo>
                <a:lnTo>
                  <a:pt x="10571" y="998969"/>
                </a:lnTo>
                <a:cubicBezTo>
                  <a:pt x="8809" y="662456"/>
                  <a:pt x="7048" y="325942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se šipkou 40"/>
          <p:cNvCxnSpPr>
            <a:stCxn id="2053" idx="0"/>
          </p:cNvCxnSpPr>
          <p:nvPr/>
        </p:nvCxnSpPr>
        <p:spPr>
          <a:xfrm flipV="1">
            <a:off x="827542" y="1295055"/>
            <a:ext cx="360082" cy="407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>
            <a:stCxn id="2050" idx="2"/>
            <a:endCxn id="35" idx="1"/>
          </p:cNvCxnSpPr>
          <p:nvPr/>
        </p:nvCxnSpPr>
        <p:spPr>
          <a:xfrm>
            <a:off x="827542" y="3715321"/>
            <a:ext cx="1078347" cy="12618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852936"/>
            <a:ext cx="1152041" cy="862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8" name="Přímá spojnice se šipkou 47"/>
          <p:cNvCxnSpPr>
            <a:stCxn id="2052" idx="1"/>
            <a:endCxn id="37" idx="4"/>
          </p:cNvCxnSpPr>
          <p:nvPr/>
        </p:nvCxnSpPr>
        <p:spPr>
          <a:xfrm flipH="1">
            <a:off x="7101727" y="4500044"/>
            <a:ext cx="350221" cy="426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02519"/>
            <a:ext cx="1152041" cy="862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0" name="Přímá spojnice se šipkou 49"/>
          <p:cNvCxnSpPr>
            <a:stCxn id="2054" idx="3"/>
          </p:cNvCxnSpPr>
          <p:nvPr/>
        </p:nvCxnSpPr>
        <p:spPr>
          <a:xfrm flipV="1">
            <a:off x="1547011" y="5606479"/>
            <a:ext cx="420942" cy="128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948" y="4022916"/>
            <a:ext cx="1274769" cy="95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0" name="Přímá spojnice se šipkou 59"/>
          <p:cNvCxnSpPr>
            <a:stCxn id="2055" idx="1"/>
          </p:cNvCxnSpPr>
          <p:nvPr/>
        </p:nvCxnSpPr>
        <p:spPr>
          <a:xfrm flipH="1">
            <a:off x="4499992" y="3738872"/>
            <a:ext cx="1153428" cy="608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81271"/>
            <a:ext cx="1367499" cy="906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2" name="Přímá spojnice se šipkou 61"/>
          <p:cNvCxnSpPr>
            <a:stCxn id="2056" idx="1"/>
          </p:cNvCxnSpPr>
          <p:nvPr/>
        </p:nvCxnSpPr>
        <p:spPr>
          <a:xfrm flipH="1">
            <a:off x="2051721" y="5735609"/>
            <a:ext cx="829254" cy="357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8"/>
          <a:stretch/>
        </p:blipFill>
        <p:spPr bwMode="auto">
          <a:xfrm>
            <a:off x="2880975" y="5211039"/>
            <a:ext cx="1402993" cy="1049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420" y="3288285"/>
            <a:ext cx="1526332" cy="901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Ovál 14"/>
          <p:cNvSpPr/>
          <p:nvPr/>
        </p:nvSpPr>
        <p:spPr>
          <a:xfrm>
            <a:off x="-252536" y="4437112"/>
            <a:ext cx="57606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7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654634"/>
              </p:ext>
            </p:extLst>
          </p:nvPr>
        </p:nvGraphicFramePr>
        <p:xfrm>
          <a:off x="457200" y="404664"/>
          <a:ext cx="3250704" cy="1854200"/>
        </p:xfrm>
        <a:graphic>
          <a:graphicData uri="http://schemas.openxmlformats.org/drawingml/2006/table">
            <a:tbl>
              <a:tblPr bandCol="1">
                <a:tableStyleId>{F2DE63D5-997A-4646-A377-4702673A728D}</a:tableStyleId>
              </a:tblPr>
              <a:tblGrid>
                <a:gridCol w="2026568"/>
                <a:gridCol w="1224136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Rozpětí</a:t>
                      </a:r>
                      <a:endParaRPr lang="cs-CZ" b="0" dirty="0" smtClean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16,20</a:t>
                      </a:r>
                      <a:r>
                        <a:rPr lang="cs-CZ" baseline="0" dirty="0" smtClean="0"/>
                        <a:t> m</a:t>
                      </a:r>
                      <a:endParaRPr lang="cs-CZ" b="0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Délka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8,40 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Výška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2,08</a:t>
                      </a:r>
                      <a:r>
                        <a:rPr lang="cs-CZ" baseline="0" dirty="0" smtClean="0"/>
                        <a:t> 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Nosná plocha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19,15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Štíhlost křídel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13,7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329714"/>
              </p:ext>
            </p:extLst>
          </p:nvPr>
        </p:nvGraphicFramePr>
        <p:xfrm>
          <a:off x="3851920" y="404664"/>
          <a:ext cx="4896544" cy="1112520"/>
        </p:xfrm>
        <a:graphic>
          <a:graphicData uri="http://schemas.openxmlformats.org/drawingml/2006/table">
            <a:tbl>
              <a:tblPr bandCol="1">
                <a:tableStyleId>{69012ECD-51FC-41F1-AA8D-1B2483CD663E}</a:tableStyleId>
              </a:tblPr>
              <a:tblGrid>
                <a:gridCol w="3096344"/>
                <a:gridCol w="18002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Prázdná hmotnost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292 – 307 kg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Maximální vzletová hmotnost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500 kg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Plošné zatížení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26 kg/m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923928" y="1700807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smtClean="0"/>
              <a:t>Tabulka základních hmotností</a:t>
            </a:r>
            <a:br>
              <a:rPr lang="cs-CZ" sz="1600" dirty="0" smtClean="0"/>
            </a:br>
            <a:r>
              <a:rPr lang="cs-CZ" sz="1600" dirty="0" smtClean="0"/>
              <a:t>Tabulka základních rozměrů</a:t>
            </a:r>
            <a:endParaRPr lang="cs-CZ" sz="1600" dirty="0"/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3923928" y="2132856"/>
            <a:ext cx="20882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3995936" y="1916832"/>
            <a:ext cx="201622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3995936" y="1628801"/>
            <a:ext cx="0" cy="28803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ulk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87389"/>
              </p:ext>
            </p:extLst>
          </p:nvPr>
        </p:nvGraphicFramePr>
        <p:xfrm>
          <a:off x="430628" y="2485482"/>
          <a:ext cx="8282744" cy="3657652"/>
        </p:xfrm>
        <a:graphic>
          <a:graphicData uri="http://schemas.openxmlformats.org/drawingml/2006/table">
            <a:tbl>
              <a:tblPr bandCol="1">
                <a:tableStyleId>{5940675A-B579-460E-94D1-54222C63F5DA}</a:tableStyleId>
              </a:tblPr>
              <a:tblGrid>
                <a:gridCol w="5469498"/>
                <a:gridCol w="2813246"/>
              </a:tblGrid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Návrhová rychlost střemhlavého letu (V</a:t>
                      </a:r>
                      <a:r>
                        <a:rPr lang="cs-CZ" sz="1600" baseline="-25000" dirty="0">
                          <a:effectLst/>
                        </a:rPr>
                        <a:t>D</a:t>
                      </a:r>
                      <a:r>
                        <a:rPr lang="cs-CZ" sz="1600" dirty="0">
                          <a:effectLst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272 km/h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Maximální přípustná rychlost (V</a:t>
                      </a:r>
                      <a:r>
                        <a:rPr lang="cs-CZ" sz="1600" baseline="-25000" dirty="0">
                          <a:effectLst/>
                        </a:rPr>
                        <a:t>NE</a:t>
                      </a:r>
                      <a:r>
                        <a:rPr lang="cs-CZ" sz="1600" dirty="0">
                          <a:effectLst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253 km/h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Rychlost pro vlek za letadlem (V</a:t>
                      </a:r>
                      <a:r>
                        <a:rPr lang="cs-CZ" sz="1600" baseline="-25000">
                          <a:effectLst/>
                        </a:rPr>
                        <a:t>T</a:t>
                      </a:r>
                      <a:r>
                        <a:rPr lang="cs-CZ" sz="1600">
                          <a:effectLst/>
                        </a:rPr>
                        <a:t>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140 km/h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Maximální rychlost při startu navijákem (VW)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120 km/h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566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Maximální přípustná rychlost s vysunutými vztlakovými klapkami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110 km/h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Návrhová rychlost pro akrobatické obraty (VA)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145 km/h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Minimální rychlost v přistávací konfiguraci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55 km/h </a:t>
                      </a:r>
                      <a:r>
                        <a:rPr lang="cs-CZ" sz="1400">
                          <a:effectLst/>
                        </a:rPr>
                        <a:t>(při hmotnosti 472 kg)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Minimální rychlost v letové konfiguraci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60 km/h </a:t>
                      </a:r>
                      <a:r>
                        <a:rPr lang="cs-CZ" sz="1400">
                          <a:effectLst/>
                        </a:rPr>
                        <a:t>(při hmotnosti 472 kg)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Nejmenší klesavost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0,82 m/s </a:t>
                      </a:r>
                      <a:r>
                        <a:rPr lang="cs-CZ" sz="1400">
                          <a:effectLst/>
                        </a:rPr>
                        <a:t>(při hmotnosti 472 kg)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27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Největší klouzavost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1:28 +/- 5% </a:t>
                      </a:r>
                      <a:r>
                        <a:rPr lang="cs-CZ" sz="1400">
                          <a:effectLst/>
                        </a:rPr>
                        <a:t>(při hmotnosti 472 kg)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  <a:tr h="566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Maximální povolené provozní násobky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+6/-3 G </a:t>
                      </a:r>
                      <a:r>
                        <a:rPr lang="cs-CZ" sz="1400" dirty="0">
                          <a:effectLst/>
                        </a:rPr>
                        <a:t>do hmotnosti 400 kg</a:t>
                      </a:r>
                      <a:r>
                        <a:rPr lang="cs-CZ" sz="1600" dirty="0">
                          <a:effectLst/>
                        </a:rPr>
                        <a:t>; </a:t>
                      </a:r>
                      <a:br>
                        <a:rPr lang="cs-CZ" sz="1600" dirty="0">
                          <a:effectLst/>
                        </a:rPr>
                      </a:br>
                      <a:r>
                        <a:rPr lang="cs-CZ" sz="1600" dirty="0">
                          <a:effectLst/>
                        </a:rPr>
                        <a:t>+5/-2,5 G </a:t>
                      </a:r>
                      <a:r>
                        <a:rPr lang="cs-CZ" sz="1400" dirty="0">
                          <a:effectLst/>
                        </a:rPr>
                        <a:t>při hmotnosti do 500 kg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444" marR="97444" marT="0" marB="0"/>
                </a:tc>
              </a:tr>
            </a:tbl>
          </a:graphicData>
        </a:graphic>
      </p:graphicFrame>
      <p:sp>
        <p:nvSpPr>
          <p:cNvPr id="39" name="Zástupný symbol pro datum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75BB-B233-4765-B376-AB7301ABB661}" type="datetime1">
              <a:rPr lang="cs-CZ" smtClean="0"/>
              <a:t>31.1.2012</a:t>
            </a:fld>
            <a:endParaRPr lang="cs-CZ"/>
          </a:p>
        </p:txBody>
      </p:sp>
      <p:sp>
        <p:nvSpPr>
          <p:cNvPr id="40" name="Zástupný symbol pro zápatí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Jan Marek, Gymnázium Chotěboř</a:t>
            </a:r>
            <a:endParaRPr lang="cs-CZ"/>
          </a:p>
        </p:txBody>
      </p:sp>
      <p:sp>
        <p:nvSpPr>
          <p:cNvPr id="41" name="Zástupný symbol pro číslo snímku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2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2"/>
          <a:srcRect l="25133" t="12434" r="27246" b="10318"/>
          <a:stretch/>
        </p:blipFill>
        <p:spPr bwMode="auto">
          <a:xfrm>
            <a:off x="1763688" y="836712"/>
            <a:ext cx="5581752" cy="5660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457200" y="188640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solidFill>
                  <a:srgbClr val="00B0F0"/>
                </a:solidFill>
              </a:rPr>
              <a:t>Rychlostní polára kluzáku L-13</a:t>
            </a:r>
            <a:endParaRPr lang="cs-CZ" sz="3200" dirty="0">
              <a:solidFill>
                <a:srgbClr val="00B0F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4A23F-CC12-4ADF-86A9-CFD13BB731EF}" type="datetime1">
              <a:rPr lang="cs-CZ" smtClean="0"/>
              <a:t>31.1.2012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Jan Marek, Gymnázium Chotěboř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6</a:t>
            </a:fld>
            <a:endParaRPr lang="cs-CZ"/>
          </a:p>
        </p:txBody>
      </p:sp>
      <p:sp>
        <p:nvSpPr>
          <p:cNvPr id="17" name="Volný tvar 16"/>
          <p:cNvSpPr/>
          <p:nvPr/>
        </p:nvSpPr>
        <p:spPr>
          <a:xfrm>
            <a:off x="3575713" y="2264889"/>
            <a:ext cx="3370997" cy="3337517"/>
          </a:xfrm>
          <a:custGeom>
            <a:avLst/>
            <a:gdLst>
              <a:gd name="connsiteX0" fmla="*/ 0 w 3370997"/>
              <a:gd name="connsiteY0" fmla="*/ 1031045 h 3337517"/>
              <a:gd name="connsiteX1" fmla="*/ 81887 w 3370997"/>
              <a:gd name="connsiteY1" fmla="*/ 471487 h 3337517"/>
              <a:gd name="connsiteX2" fmla="*/ 232012 w 3370997"/>
              <a:gd name="connsiteY2" fmla="*/ 143941 h 3337517"/>
              <a:gd name="connsiteX3" fmla="*/ 375314 w 3370997"/>
              <a:gd name="connsiteY3" fmla="*/ 21111 h 3337517"/>
              <a:gd name="connsiteX4" fmla="*/ 545911 w 3370997"/>
              <a:gd name="connsiteY4" fmla="*/ 639 h 3337517"/>
              <a:gd name="connsiteX5" fmla="*/ 757451 w 3370997"/>
              <a:gd name="connsiteY5" fmla="*/ 27935 h 3337517"/>
              <a:gd name="connsiteX6" fmla="*/ 1030406 w 3370997"/>
              <a:gd name="connsiteY6" fmla="*/ 143941 h 3337517"/>
              <a:gd name="connsiteX7" fmla="*/ 1166884 w 3370997"/>
              <a:gd name="connsiteY7" fmla="*/ 219004 h 3337517"/>
              <a:gd name="connsiteX8" fmla="*/ 1378424 w 3370997"/>
              <a:gd name="connsiteY8" fmla="*/ 362305 h 3337517"/>
              <a:gd name="connsiteX9" fmla="*/ 1658203 w 3370997"/>
              <a:gd name="connsiteY9" fmla="*/ 621612 h 3337517"/>
              <a:gd name="connsiteX10" fmla="*/ 2122227 w 3370997"/>
              <a:gd name="connsiteY10" fmla="*/ 1140227 h 3337517"/>
              <a:gd name="connsiteX11" fmla="*/ 2777320 w 3370997"/>
              <a:gd name="connsiteY11" fmla="*/ 2177457 h 3337517"/>
              <a:gd name="connsiteX12" fmla="*/ 3370997 w 3370997"/>
              <a:gd name="connsiteY12" fmla="*/ 3337517 h 333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70997" h="3337517">
                <a:moveTo>
                  <a:pt x="0" y="1031045"/>
                </a:moveTo>
                <a:cubicBezTo>
                  <a:pt x="21609" y="825191"/>
                  <a:pt x="43218" y="619338"/>
                  <a:pt x="81887" y="471487"/>
                </a:cubicBezTo>
                <a:cubicBezTo>
                  <a:pt x="120556" y="323636"/>
                  <a:pt x="183108" y="219004"/>
                  <a:pt x="232012" y="143941"/>
                </a:cubicBezTo>
                <a:cubicBezTo>
                  <a:pt x="280916" y="68878"/>
                  <a:pt x="322998" y="44995"/>
                  <a:pt x="375314" y="21111"/>
                </a:cubicBezTo>
                <a:cubicBezTo>
                  <a:pt x="427630" y="-2773"/>
                  <a:pt x="482222" y="-498"/>
                  <a:pt x="545911" y="639"/>
                </a:cubicBezTo>
                <a:cubicBezTo>
                  <a:pt x="609600" y="1776"/>
                  <a:pt x="676702" y="4051"/>
                  <a:pt x="757451" y="27935"/>
                </a:cubicBezTo>
                <a:cubicBezTo>
                  <a:pt x="838200" y="51819"/>
                  <a:pt x="962167" y="112096"/>
                  <a:pt x="1030406" y="143941"/>
                </a:cubicBezTo>
                <a:cubicBezTo>
                  <a:pt x="1098645" y="175786"/>
                  <a:pt x="1108881" y="182610"/>
                  <a:pt x="1166884" y="219004"/>
                </a:cubicBezTo>
                <a:cubicBezTo>
                  <a:pt x="1224887" y="255398"/>
                  <a:pt x="1296538" y="295204"/>
                  <a:pt x="1378424" y="362305"/>
                </a:cubicBezTo>
                <a:cubicBezTo>
                  <a:pt x="1460310" y="429406"/>
                  <a:pt x="1534236" y="491958"/>
                  <a:pt x="1658203" y="621612"/>
                </a:cubicBezTo>
                <a:cubicBezTo>
                  <a:pt x="1782170" y="751266"/>
                  <a:pt x="1935708" y="880920"/>
                  <a:pt x="2122227" y="1140227"/>
                </a:cubicBezTo>
                <a:cubicBezTo>
                  <a:pt x="2308746" y="1399534"/>
                  <a:pt x="2569192" y="1811242"/>
                  <a:pt x="2777320" y="2177457"/>
                </a:cubicBezTo>
                <a:cubicBezTo>
                  <a:pt x="2985448" y="2543672"/>
                  <a:pt x="3272051" y="3141899"/>
                  <a:pt x="3370997" y="3337517"/>
                </a:cubicBezTo>
              </a:path>
            </a:pathLst>
          </a:custGeom>
          <a:ln>
            <a:solidFill>
              <a:srgbClr val="638F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/>
        </p:nvSpPr>
        <p:spPr>
          <a:xfrm>
            <a:off x="6933063" y="5588758"/>
            <a:ext cx="279779" cy="627797"/>
          </a:xfrm>
          <a:custGeom>
            <a:avLst/>
            <a:gdLst>
              <a:gd name="connsiteX0" fmla="*/ 0 w 279779"/>
              <a:gd name="connsiteY0" fmla="*/ 0 h 627797"/>
              <a:gd name="connsiteX1" fmla="*/ 211540 w 279779"/>
              <a:gd name="connsiteY1" fmla="*/ 457200 h 627797"/>
              <a:gd name="connsiteX2" fmla="*/ 279779 w 279779"/>
              <a:gd name="connsiteY2" fmla="*/ 627797 h 6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779" h="627797">
                <a:moveTo>
                  <a:pt x="0" y="0"/>
                </a:moveTo>
                <a:cubicBezTo>
                  <a:pt x="82455" y="176283"/>
                  <a:pt x="164910" y="352567"/>
                  <a:pt x="211540" y="457200"/>
                </a:cubicBezTo>
                <a:cubicBezTo>
                  <a:pt x="258170" y="561833"/>
                  <a:pt x="268406" y="598227"/>
                  <a:pt x="279779" y="627797"/>
                </a:cubicBezTo>
              </a:path>
            </a:pathLst>
          </a:custGeom>
          <a:ln>
            <a:solidFill>
              <a:srgbClr val="638F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/>
          <p:cNvCxnSpPr/>
          <p:nvPr/>
        </p:nvCxnSpPr>
        <p:spPr>
          <a:xfrm>
            <a:off x="2915816" y="1556792"/>
            <a:ext cx="4104456" cy="20162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6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00B0F0"/>
                </a:solidFill>
              </a:rPr>
              <a:t>Výcvik</a:t>
            </a:r>
            <a:endParaRPr lang="cs-CZ" sz="3200" dirty="0">
              <a:solidFill>
                <a:srgbClr val="00B0F0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1897-0AD3-4EFD-AF8D-77ECC90A4E94}" type="datetime1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Jan Marek, Gymnázium Chotěboř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7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-108520" y="3212976"/>
            <a:ext cx="9433048" cy="30963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25326" y="1052736"/>
            <a:ext cx="8295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Výhody Blaníku	- konstrukční odolnost</a:t>
            </a:r>
            <a:br>
              <a:rPr lang="cs-CZ" sz="2000" dirty="0" smtClean="0"/>
            </a:br>
            <a:r>
              <a:rPr lang="cs-CZ" sz="2000" dirty="0" smtClean="0"/>
              <a:t> 		- letové vlastnosti</a:t>
            </a:r>
          </a:p>
          <a:p>
            <a:endParaRPr lang="cs-CZ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298"/>
            <a:ext cx="1791837" cy="27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1489" r="6035" b="1399"/>
          <a:stretch/>
        </p:blipFill>
        <p:spPr bwMode="auto">
          <a:xfrm>
            <a:off x="1791837" y="3394298"/>
            <a:ext cx="1860697" cy="27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r="22510"/>
          <a:stretch/>
        </p:blipFill>
        <p:spPr bwMode="auto">
          <a:xfrm>
            <a:off x="3652534" y="3394298"/>
            <a:ext cx="2136342" cy="27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3"/>
          <a:stretch/>
        </p:blipFill>
        <p:spPr bwMode="auto">
          <a:xfrm>
            <a:off x="5788801" y="3394298"/>
            <a:ext cx="1593492" cy="27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400" r="2160" b="1462"/>
          <a:stretch/>
        </p:blipFill>
        <p:spPr bwMode="auto">
          <a:xfrm>
            <a:off x="7382293" y="3394298"/>
            <a:ext cx="1783922" cy="27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6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33" b="40071"/>
          <a:stretch/>
        </p:blipFill>
        <p:spPr bwMode="auto">
          <a:xfrm>
            <a:off x="-36512" y="4318227"/>
            <a:ext cx="11430000" cy="175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23" b="31951"/>
          <a:stretch/>
        </p:blipFill>
        <p:spPr bwMode="auto">
          <a:xfrm flipH="1">
            <a:off x="-264100" y="2593872"/>
            <a:ext cx="9408100" cy="172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00B0F0"/>
                </a:solidFill>
              </a:rPr>
              <a:t>Modifikace</a:t>
            </a:r>
            <a:endParaRPr lang="cs-CZ" sz="3200" dirty="0">
              <a:solidFill>
                <a:srgbClr val="00B0F0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1897-0AD3-4EFD-AF8D-77ECC90A4E94}" type="datetime1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Jan Marek, Gymnázium Chotěboř</a:t>
            </a:r>
            <a:endParaRPr lang="cs-CZ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121" b="40035"/>
          <a:stretch/>
        </p:blipFill>
        <p:spPr bwMode="auto">
          <a:xfrm>
            <a:off x="-3117719" y="848781"/>
            <a:ext cx="18115739" cy="174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8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0"/>
          <a:stretch/>
        </p:blipFill>
        <p:spPr bwMode="auto">
          <a:xfrm>
            <a:off x="539550" y="848781"/>
            <a:ext cx="2558708" cy="174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"/>
          <a:stretch/>
        </p:blipFill>
        <p:spPr bwMode="auto">
          <a:xfrm>
            <a:off x="6057855" y="2593872"/>
            <a:ext cx="2594287" cy="172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4" y="4320766"/>
            <a:ext cx="2625170" cy="175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5856" y="874988"/>
            <a:ext cx="53285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L-13A</a:t>
            </a:r>
            <a:br>
              <a:rPr lang="cs-CZ" dirty="0" smtClean="0"/>
            </a:br>
            <a:endParaRPr lang="cs-CZ" dirty="0" smtClean="0"/>
          </a:p>
          <a:p>
            <a:r>
              <a:rPr lang="cs-CZ" sz="1400" dirty="0" smtClean="0"/>
              <a:t>- výroba od prosince 1981 do června 1982</a:t>
            </a:r>
          </a:p>
          <a:p>
            <a:r>
              <a:rPr lang="cs-CZ" sz="1400" dirty="0" smtClean="0"/>
              <a:t>- </a:t>
            </a:r>
            <a:r>
              <a:rPr lang="cs-CZ" sz="1400" dirty="0" smtClean="0"/>
              <a:t>vyrobeno </a:t>
            </a:r>
            <a:r>
              <a:rPr lang="cs-CZ" sz="1400" dirty="0" smtClean="0"/>
              <a:t>pouze 20 kusů</a:t>
            </a:r>
            <a:br>
              <a:rPr lang="cs-CZ" sz="1400" dirty="0" smtClean="0"/>
            </a:br>
            <a:r>
              <a:rPr lang="cs-CZ" sz="1400" dirty="0" smtClean="0"/>
              <a:t>- mnoho dalších kluzáků L-13A vzniklo přestavbou původní L-13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0" y="2636912"/>
            <a:ext cx="54006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L-23 SuperBlaník</a:t>
            </a:r>
            <a:br>
              <a:rPr lang="cs-CZ" dirty="0" smtClean="0"/>
            </a:br>
            <a:endParaRPr lang="cs-CZ" dirty="0" smtClean="0"/>
          </a:p>
          <a:p>
            <a:r>
              <a:rPr lang="cs-CZ" sz="1400" dirty="0" smtClean="0"/>
              <a:t>- požadavky na větší odolnost ocasních ploch</a:t>
            </a:r>
          </a:p>
          <a:p>
            <a:r>
              <a:rPr lang="cs-CZ" sz="1400" dirty="0" smtClean="0"/>
              <a:t>- prototyp postaven v roce 1987, první let se uskutečnil </a:t>
            </a:r>
            <a:r>
              <a:rPr lang="cs-CZ" sz="1400" dirty="0"/>
              <a:t>13. května </a:t>
            </a:r>
            <a:r>
              <a:rPr lang="cs-CZ" sz="1400" dirty="0" smtClean="0"/>
              <a:t>1989</a:t>
            </a:r>
            <a:br>
              <a:rPr lang="cs-CZ" sz="1400" dirty="0" smtClean="0"/>
            </a:br>
            <a:r>
              <a:rPr lang="cs-CZ" sz="1400" dirty="0" smtClean="0"/>
              <a:t>- sériová výroba byla zahájena v roce 1989, vyrobeno přes 300 kusů </a:t>
            </a:r>
            <a:br>
              <a:rPr lang="cs-CZ" sz="1400" dirty="0" smtClean="0"/>
            </a:b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275856" y="4365103"/>
            <a:ext cx="53285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L-13 AC</a:t>
            </a:r>
            <a:br>
              <a:rPr lang="cs-CZ" dirty="0" smtClean="0"/>
            </a:br>
            <a:endParaRPr lang="cs-CZ" dirty="0" smtClean="0"/>
          </a:p>
          <a:p>
            <a:r>
              <a:rPr lang="cs-CZ" sz="1400" dirty="0" smtClean="0"/>
              <a:t>- sestaven převážně z částí L-13A a L-23</a:t>
            </a:r>
            <a:br>
              <a:rPr lang="cs-CZ" sz="1400" dirty="0" smtClean="0"/>
            </a:br>
            <a:r>
              <a:rPr lang="cs-CZ" sz="1400" dirty="0" smtClean="0"/>
              <a:t>- první let v roce 1997</a:t>
            </a:r>
            <a:br>
              <a:rPr lang="cs-CZ" sz="1400" dirty="0" smtClean="0"/>
            </a:br>
            <a:r>
              <a:rPr lang="cs-CZ" sz="1400" dirty="0" smtClean="0"/>
              <a:t>- kluzák je určen k výcviku a akrobacii</a:t>
            </a:r>
            <a:endParaRPr lang="cs-CZ" sz="140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-619836" y="2593872"/>
            <a:ext cx="976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-252536" y="4320766"/>
            <a:ext cx="976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-619836" y="6068340"/>
            <a:ext cx="976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-464946" y="848781"/>
            <a:ext cx="976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9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84" b="33276"/>
          <a:stretch/>
        </p:blipFill>
        <p:spPr bwMode="auto">
          <a:xfrm>
            <a:off x="0" y="848781"/>
            <a:ext cx="9753600" cy="174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11" b="37645"/>
          <a:stretch/>
        </p:blipFill>
        <p:spPr bwMode="auto">
          <a:xfrm>
            <a:off x="0" y="2593872"/>
            <a:ext cx="9522440" cy="172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54" b="53836"/>
          <a:stretch/>
        </p:blipFill>
        <p:spPr bwMode="auto">
          <a:xfrm flipH="1">
            <a:off x="-1008644" y="4320766"/>
            <a:ext cx="10851232" cy="174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00B0F0"/>
                </a:solidFill>
              </a:rPr>
              <a:t>Motorizované verze</a:t>
            </a:r>
            <a:endParaRPr lang="cs-CZ" sz="3200" dirty="0">
              <a:solidFill>
                <a:srgbClr val="00B0F0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1897-0AD3-4EFD-AF8D-77ECC90A4E94}" type="datetime1">
              <a:rPr lang="cs-CZ" smtClean="0"/>
              <a:t>31.1.2012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Jan Marek, Gymnázium Chotěboř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ADF3E-D725-4B06-B0C7-49A88F49C146}" type="slidenum">
              <a:rPr lang="cs-CZ" smtClean="0"/>
              <a:t>9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275856" y="874988"/>
            <a:ext cx="53285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L-13J</a:t>
            </a:r>
            <a:br>
              <a:rPr lang="cs-CZ" dirty="0" smtClean="0"/>
            </a:br>
            <a:endParaRPr lang="cs-CZ" dirty="0" smtClean="0"/>
          </a:p>
          <a:p>
            <a:r>
              <a:rPr lang="cs-CZ" sz="1400" dirty="0" smtClean="0"/>
              <a:t>- </a:t>
            </a:r>
            <a:r>
              <a:rPr lang="cs-CZ" sz="1400" dirty="0"/>
              <a:t>d</a:t>
            </a:r>
            <a:r>
              <a:rPr lang="cs-CZ" sz="1400" dirty="0" smtClean="0"/>
              <a:t>voutaktní tříválec Jawa M-150</a:t>
            </a:r>
          </a:p>
          <a:p>
            <a:r>
              <a:rPr lang="cs-CZ" sz="1400" dirty="0" smtClean="0"/>
              <a:t>- motorem osazeny pouze dva kluzáky (OK-9821, OK-6911) </a:t>
            </a:r>
            <a:br>
              <a:rPr lang="cs-CZ" sz="1400" dirty="0" smtClean="0"/>
            </a:br>
            <a:r>
              <a:rPr lang="cs-CZ" sz="1400" dirty="0" smtClean="0"/>
              <a:t>- první let se uskutečnil 26. března 1968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0" y="2636912"/>
            <a:ext cx="554461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L-13 Vivat</a:t>
            </a:r>
            <a:br>
              <a:rPr lang="cs-CZ" dirty="0" smtClean="0"/>
            </a:br>
            <a:r>
              <a:rPr lang="cs-CZ" sz="600" dirty="0">
                <a:solidFill>
                  <a:schemeClr val="bg1"/>
                </a:solidFill>
              </a:rPr>
              <a:t>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400" dirty="0" smtClean="0"/>
              <a:t>- </a:t>
            </a:r>
            <a:r>
              <a:rPr lang="cs-CZ" sz="1400" dirty="0"/>
              <a:t>n</a:t>
            </a:r>
            <a:r>
              <a:rPr lang="cs-CZ" sz="1400" dirty="0" smtClean="0"/>
              <a:t>osné prvky a zadní část z původního L-13, nově navržena přední část</a:t>
            </a:r>
            <a:br>
              <a:rPr lang="cs-CZ" sz="1400" dirty="0" smtClean="0"/>
            </a:br>
            <a:r>
              <a:rPr lang="cs-CZ" sz="1400" dirty="0" smtClean="0"/>
              <a:t>- s motorem Walter Mikron III vzlétl poprvé 10. května 1978 </a:t>
            </a:r>
            <a:br>
              <a:rPr lang="cs-CZ" sz="1400" dirty="0" smtClean="0"/>
            </a:br>
            <a:r>
              <a:rPr lang="cs-CZ" sz="1400" dirty="0" smtClean="0"/>
              <a:t>→ zahájení sériové výroby v továrně Aerotechniku v roce 1983 (do r. 1999)</a:t>
            </a:r>
            <a:br>
              <a:rPr lang="cs-CZ" sz="1400" dirty="0" smtClean="0"/>
            </a:br>
            <a:r>
              <a:rPr lang="cs-CZ" sz="1400" dirty="0" smtClean="0"/>
              <a:t>- v dalších letech používány motory </a:t>
            </a:r>
            <a:r>
              <a:rPr lang="cs-CZ" sz="1400" dirty="0" err="1" smtClean="0"/>
              <a:t>Rotax</a:t>
            </a:r>
            <a:r>
              <a:rPr lang="cs-CZ" sz="1400" dirty="0" smtClean="0"/>
              <a:t>, </a:t>
            </a:r>
            <a:r>
              <a:rPr lang="cs-CZ" sz="1400" dirty="0" err="1" smtClean="0"/>
              <a:t>Limbach</a:t>
            </a:r>
            <a:r>
              <a:rPr lang="cs-CZ" sz="1400" dirty="0" smtClean="0"/>
              <a:t> a Mikron IIIAE</a:t>
            </a:r>
            <a:br>
              <a:rPr lang="cs-CZ" sz="1400" dirty="0" smtClean="0"/>
            </a:br>
            <a:r>
              <a:rPr lang="cs-CZ" sz="1400" dirty="0" smtClean="0"/>
              <a:t>- celkem vyrobeno přes 200 kusů 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275856" y="4365103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L-13B </a:t>
            </a:r>
            <a:r>
              <a:rPr lang="cs-CZ" dirty="0" err="1" smtClean="0"/>
              <a:t>Bačostroj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100" dirty="0" smtClean="0">
                <a:solidFill>
                  <a:schemeClr val="bg1"/>
                </a:solidFill>
              </a:rPr>
              <a:t>.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sz="1400" dirty="0" smtClean="0"/>
              <a:t>- amatérská motorizace pana Mojmíra Bači ze Slavičína</a:t>
            </a:r>
            <a:br>
              <a:rPr lang="cs-CZ" sz="1400" dirty="0" smtClean="0"/>
            </a:br>
            <a:r>
              <a:rPr lang="cs-CZ" sz="1400" dirty="0" smtClean="0"/>
              <a:t>- kluzák osazen motorem Walter Mikron</a:t>
            </a:r>
            <a:br>
              <a:rPr lang="cs-CZ" sz="1400" dirty="0" smtClean="0"/>
            </a:br>
            <a:r>
              <a:rPr lang="cs-CZ" sz="1400" dirty="0" smtClean="0"/>
              <a:t>- první let se uskutečnil 23. března 1979</a:t>
            </a:r>
            <a:br>
              <a:rPr lang="cs-CZ" sz="1400" dirty="0" smtClean="0"/>
            </a:br>
            <a:r>
              <a:rPr lang="cs-CZ" sz="1400" dirty="0" smtClean="0"/>
              <a:t>- jediný uniká OK-8902 létá v Aeroklubu Kunovice</a:t>
            </a:r>
            <a:endParaRPr lang="cs-CZ" sz="1400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2593872"/>
            <a:ext cx="2448272" cy="1724355"/>
          </a:xfrm>
          <a:prstGeom prst="rect">
            <a:avLst/>
          </a:prstGeom>
        </p:spPr>
      </p:pic>
      <p:pic>
        <p:nvPicPr>
          <p:cNvPr id="22" name="Obrázek 2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8781"/>
            <a:ext cx="2698015" cy="1745091"/>
          </a:xfrm>
          <a:prstGeom prst="rect">
            <a:avLst/>
          </a:prstGeom>
        </p:spPr>
      </p:pic>
      <p:pic>
        <p:nvPicPr>
          <p:cNvPr id="24" name="Obrázek 23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"/>
          <a:stretch/>
        </p:blipFill>
        <p:spPr bwMode="auto">
          <a:xfrm>
            <a:off x="522992" y="4320766"/>
            <a:ext cx="2706853" cy="1747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Přímá spojnice 20"/>
          <p:cNvCxnSpPr/>
          <p:nvPr/>
        </p:nvCxnSpPr>
        <p:spPr>
          <a:xfrm>
            <a:off x="-464946" y="848781"/>
            <a:ext cx="976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-619836" y="2593872"/>
            <a:ext cx="976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-252536" y="4320766"/>
            <a:ext cx="976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-619836" y="6068340"/>
            <a:ext cx="976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3636</TotalTime>
  <Words>389</Words>
  <Application>Microsoft Office PowerPoint</Application>
  <PresentationFormat>Předvádění na obrazovce (4:3)</PresentationFormat>
  <Paragraphs>122</Paragraphs>
  <Slides>10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Prezentace aplikace PowerPoint</vt:lpstr>
      <vt:lpstr>Historie</vt:lpstr>
      <vt:lpstr>Prezentace aplikace PowerPoint</vt:lpstr>
      <vt:lpstr>Technické údaje</vt:lpstr>
      <vt:lpstr>Prezentace aplikace PowerPoint</vt:lpstr>
      <vt:lpstr>Prezentace aplikace PowerPoint</vt:lpstr>
      <vt:lpstr>Výcvik</vt:lpstr>
      <vt:lpstr>Modifikace</vt:lpstr>
      <vt:lpstr>Motorizované verze</vt:lpstr>
      <vt:lpstr>Děkuji za 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Honza</dc:creator>
  <cp:lastModifiedBy>Honza</cp:lastModifiedBy>
  <cp:revision>89</cp:revision>
  <dcterms:created xsi:type="dcterms:W3CDTF">2011-12-28T10:54:20Z</dcterms:created>
  <dcterms:modified xsi:type="dcterms:W3CDTF">2012-01-31T21:48:54Z</dcterms:modified>
</cp:coreProperties>
</file>