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5" autoAdjust="0"/>
    <p:restoredTop sz="94660"/>
  </p:normalViewPr>
  <p:slideViewPr>
    <p:cSldViewPr>
      <p:cViewPr varScale="1">
        <p:scale>
          <a:sx n="107" d="100"/>
          <a:sy n="107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2	Kvalita cestování nevidomých lidí 					 	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4509F-ED3D-4BEB-ACD7-821B10AFE647}" type="datetimeFigureOut">
              <a:rPr lang="cs-CZ" smtClean="0"/>
              <a:pPr/>
              <a:t>20.1.2013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F3914-25FD-4200-BC8F-83657913881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2	Kvalita cestování nevidomých lidí 					 	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75E2A-8EBF-4A77-9986-8133091A3A16}" type="datetimeFigureOut">
              <a:rPr lang="cs-CZ" smtClean="0"/>
              <a:pPr/>
              <a:t>20.1.2013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D7264-4E14-43DB-85FA-EF170A82D78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Starý </a:t>
            </a:r>
            <a:r>
              <a:rPr lang="cs-CZ" dirty="0" err="1" smtClean="0"/>
              <a:t>egypt</a:t>
            </a:r>
            <a:r>
              <a:rPr lang="cs-CZ" dirty="0" smtClean="0"/>
              <a:t>- </a:t>
            </a:r>
            <a:r>
              <a:rPr lang="cs-CZ" dirty="0" err="1" smtClean="0"/>
              <a:t>Horus</a:t>
            </a:r>
            <a:r>
              <a:rPr lang="cs-CZ" dirty="0" smtClean="0"/>
              <a:t>-</a:t>
            </a:r>
            <a:r>
              <a:rPr lang="cs-CZ" baseline="0" dirty="0" smtClean="0"/>
              <a:t> </a:t>
            </a:r>
            <a:r>
              <a:rPr lang="cs-CZ" baseline="0" dirty="0" err="1" smtClean="0"/>
              <a:t>kráčící</a:t>
            </a:r>
            <a:r>
              <a:rPr lang="cs-CZ" baseline="0" dirty="0" smtClean="0"/>
              <a:t> v temnotách </a:t>
            </a:r>
          </a:p>
          <a:p>
            <a:r>
              <a:rPr lang="cs-CZ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James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Biggs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cs-CZ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fotgraf</a:t>
            </a:r>
            <a:r>
              <a:rPr lang="cs-CZ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první bílá hůl- Anglie- 1921</a:t>
            </a:r>
            <a:endParaRPr lang="cs-CZ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Guilly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d´ </a:t>
            </a:r>
            <a:r>
              <a:rPr lang="cs-CZ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Herbemontová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cs-CZ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Francie- 1930</a:t>
            </a:r>
          </a:p>
          <a:p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Richard E. </a:t>
            </a:r>
            <a:r>
              <a:rPr lang="cs-CZ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Hoover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 C. </a:t>
            </a:r>
            <a:r>
              <a:rPr lang="cs-CZ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Warren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Bledsoe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technika</a:t>
            </a:r>
            <a:r>
              <a:rPr lang="cs-CZ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dlouhé bílé hole</a:t>
            </a:r>
          </a:p>
          <a:p>
            <a:r>
              <a:rPr lang="cs-CZ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Reflexní proužky</a:t>
            </a:r>
            <a:endParaRPr lang="cs-CZ" b="0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cs-CZ" smtClean="0"/>
              <a:t>2	Kvalita cestování nevidomých lidí 					 	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8D7264-4E14-43DB-85FA-EF170A82D783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VPN 01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ovládání tohoto přístroje. Pomocí tlačítka 1 zpustíme krátkým stiskem </a:t>
            </a:r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jednorázovou zvukovou odezvu majáčků 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 dosahu vysílače. Po delším stisku docílíme </a:t>
            </a:r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opakování zvukové odezvy v intervalech 3 vteřin po dobu 1 minuty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Jak bude vypadat zvuk vydaný majáčkem, závisí na prostředí: pokud se jedná o úrovňové vstupy tak můžeme očekávat zvuk v této podobě: „I-Á“. Pokud se ale jedná naopak o mimoúrovňový vstup „BRLM“. V neposlední řadě je také třeba zmínit se o zvuku typickém pro eskalátory, tím je: „CINK“. Druhé tlačítko nám zajistí </a:t>
            </a:r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doplňkové informace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(např. jaké je rozložení prostoru po vstupu do budovy, též aktivace režimu hlášení chodu eskalátorů). Třetím tlačítkem si zajistíme </a:t>
            </a:r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 o číslu linky a směru jízdy dopravního prostředku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Pomocí čtvrtého naopak předáváme </a:t>
            </a:r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 řidiči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dopravního prostředku o nastupování nevidomého člověka. U nejnovějších typů tramvají: 14T a 15T se pomocí čtvrtého tlačítka </a:t>
            </a:r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otevírají dveře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jako i u jednotky ČD 471(City Elefant) a 814 (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Regionova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jakož i u souprav na trasách C a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pražského metra. (Dalšími funkcemi ovládanými tímto tlačítkem je vysunutí plošiny pro vozíčkáře a registrace do lístkových registračních systémů). Šesté tlačítko slouží k </a:t>
            </a:r>
            <a:r>
              <a:rPr lang="cs-CZ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získávání informací z informačních stojanů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(př. Hl. nádraží- viz foto níže). Avšak já bych navrhovala 7. funkci v podobě bočního tlačítka s pojistkou k rozeslání na okolní přijímače v několika frekvencích žádost o pomoc, jednalo by se o něco jako tlačítko poplachu. Systém by fungoval asi takto: majáčky v dosahu by reagovali výstražným zvoněním. Nejlepší by ale bylo, kdyby přímo do vysílače byl zabudován malý reproduktor, avšak to by zabralo jistý prostor a zvýšilo by to hmotnost tohoto přístroje. 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VPN 03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jedná se o zjednodušenou verzi vysílačky VPN 01, zabudovanou v držadle bílé hole. Po stisknutí horního tlačítka můžeme očekávat stejnou reakci jako u tlačítka jedna u typu VPN 01. Střední tlačítko představuje funkce tlačítka čtyři na VPN 01. Veškeré ostatní funkce jsou obsaženy pod spodním tlačítkem.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Konkrétní ukázky zvuků naleznete na http://www.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sons.cz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docs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/bariery/</a:t>
            </a:r>
          </a:p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cs-CZ" smtClean="0"/>
              <a:t>2	Kvalita cestování nevidomých lidí 					 	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8D7264-4E14-43DB-85FA-EF170A82D783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Vodící psi-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Flat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coated</a:t>
            </a:r>
            <a:r>
              <a:rPr lang="cs-CZ" baseline="0" dirty="0" smtClean="0"/>
              <a:t> retriever, zlatý retriever, německý ovčák, další- labradorský retriever, královský pudl, </a:t>
            </a:r>
            <a:r>
              <a:rPr lang="cs-CZ" baseline="0" dirty="0" err="1" smtClean="0"/>
              <a:t>labradoodle</a:t>
            </a:r>
            <a:r>
              <a:rPr lang="cs-CZ" baseline="0" dirty="0" smtClean="0"/>
              <a:t>, bílý švýcarský ovčák, </a:t>
            </a:r>
          </a:p>
          <a:p>
            <a:r>
              <a:rPr lang="cs-CZ" baseline="0" dirty="0" smtClean="0"/>
              <a:t>Vodící kůň- </a:t>
            </a:r>
            <a:r>
              <a:rPr lang="cs-CZ" baseline="0" dirty="0" err="1" smtClean="0"/>
              <a:t>org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Helppes</a:t>
            </a:r>
            <a:r>
              <a:rPr lang="cs-CZ" baseline="0" dirty="0" smtClean="0"/>
              <a:t>, Zuzana </a:t>
            </a:r>
            <a:r>
              <a:rPr lang="cs-CZ" baseline="0" dirty="0" err="1" smtClean="0"/>
              <a:t>Daušová</a:t>
            </a:r>
            <a:r>
              <a:rPr lang="cs-CZ" baseline="0" dirty="0" smtClean="0"/>
              <a:t> </a:t>
            </a:r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cs-CZ" smtClean="0"/>
              <a:t>2	Kvalita cestování nevidomých lidí 					 	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8D7264-4E14-43DB-85FA-EF170A82D783}" type="slidenum">
              <a:rPr lang="cs-CZ" smtClean="0"/>
              <a:pPr/>
              <a:t>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smtClean="0"/>
              <a:t>Kvalita cestování nevidomých lidí 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FF36-69E1-4CEC-B081-E7E1C9A2D41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Obrázek 8" descr="602xml_3_new_3_0.png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88424" y="260648"/>
            <a:ext cx="419159" cy="5334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Kvalita cestování nevidomých lidí 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CF47-598B-4DCA-8AFB-7581297A24B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Kvalita cestování nevidomých lidí 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CF47-598B-4DCA-8AFB-7581297A24B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Kvalita cestování nevidomých lidí 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CF47-598B-4DCA-8AFB-7581297A24B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Kvalita cestování nevidomých lidí 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CF47-598B-4DCA-8AFB-7581297A24B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Kvalita cestování nevidomých lidí 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CF47-598B-4DCA-8AFB-7581297A24B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Kvalita cestování nevidomých lidí 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CF47-598B-4DCA-8AFB-7581297A24B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Kvalita cestování nevidomých lidí 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CF47-598B-4DCA-8AFB-7581297A24B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Kvalita cestování nevidomých lidí 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CF47-598B-4DCA-8AFB-7581297A24B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Kvalita cestování nevidomých lidí 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CF47-598B-4DCA-8AFB-7581297A24B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Kvalita cestování nevidomých lidí 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CF47-598B-4DCA-8AFB-7581297A24B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cs-CZ" dirty="0" smtClean="0"/>
              <a:t>Kvalita cestování nevidomých lidí 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EFF5CF47-598B-4DCA-8AFB-7581297A24BA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Obrázek 8" descr="602xml_3_new_3_0.png"/>
          <p:cNvPicPr/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611560" y="6165304"/>
            <a:ext cx="419159" cy="5334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varovsky.cz/bila_hul.php" TargetMode="External"/><Relationship Id="rId13" Type="http://schemas.openxmlformats.org/officeDocument/2006/relationships/hyperlink" Target="http://www.coming.cz/" TargetMode="External"/><Relationship Id="rId18" Type="http://schemas.openxmlformats.org/officeDocument/2006/relationships/hyperlink" Target="http://hdworld.cz/infotech/GPS-hrozi-potize-398" TargetMode="External"/><Relationship Id="rId3" Type="http://schemas.openxmlformats.org/officeDocument/2006/relationships/hyperlink" Target="http://www.apex-jesenice.cz/tyfloset.php?lang=cz" TargetMode="External"/><Relationship Id="rId7" Type="http://schemas.openxmlformats.org/officeDocument/2006/relationships/hyperlink" Target="http://www.bvv.cz/navstevnici/doprava/pro-nevidome-a-slabozrake/" TargetMode="External"/><Relationship Id="rId12" Type="http://schemas.openxmlformats.org/officeDocument/2006/relationships/hyperlink" Target="http://www.tecomat.com/index.php?a=cat.238" TargetMode="External"/><Relationship Id="rId17" Type="http://schemas.openxmlformats.org/officeDocument/2006/relationships/hyperlink" Target="http://www.vycvikvodicichpsu.cz/cs/vodici-psi/vycvik-a-priprava.php" TargetMode="External"/><Relationship Id="rId2" Type="http://schemas.openxmlformats.org/officeDocument/2006/relationships/hyperlink" Target="http://architektonickebariery.sk/content/tyflograficke-pomocky" TargetMode="External"/><Relationship Id="rId16" Type="http://schemas.openxmlformats.org/officeDocument/2006/relationships/hyperlink" Target="http://pomucky.blindfriendly.cz/pomucky-pro-usnadneni-mobility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raha8.cz/Pro-nevidome.html" TargetMode="External"/><Relationship Id="rId11" Type="http://schemas.openxmlformats.org/officeDocument/2006/relationships/hyperlink" Target="http://www.ok.cz/elvos/Majacky.html" TargetMode="External"/><Relationship Id="rId5" Type="http://schemas.openxmlformats.org/officeDocument/2006/relationships/hyperlink" Target="http://www.okamzik.cz/" TargetMode="External"/><Relationship Id="rId15" Type="http://schemas.openxmlformats.org/officeDocument/2006/relationships/hyperlink" Target="http://bariery.centrumpronevidome.cz/bariery/hmatne.htm" TargetMode="External"/><Relationship Id="rId10" Type="http://schemas.openxmlformats.org/officeDocument/2006/relationships/hyperlink" Target="http://www.dinasys.cz/produkty/orientacni-system-ilis/umele-vodici-linie.aspx" TargetMode="External"/><Relationship Id="rId4" Type="http://schemas.openxmlformats.org/officeDocument/2006/relationships/hyperlink" Target="http://altanek.blog.cz/0910/nevidomi-cestovani-ve-velkomeste-je-stale-obtizne" TargetMode="External"/><Relationship Id="rId9" Type="http://schemas.openxmlformats.org/officeDocument/2006/relationships/hyperlink" Target="http://www.osfer.cz/" TargetMode="External"/><Relationship Id="rId14" Type="http://schemas.openxmlformats.org/officeDocument/2006/relationships/hyperlink" Target="http://www.sons.cz/hp/dudr.ph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296144"/>
          </a:xfrm>
        </p:spPr>
        <p:txBody>
          <a:bodyPr>
            <a:normAutofit fontScale="90000"/>
          </a:bodyPr>
          <a:lstStyle/>
          <a:p>
            <a:r>
              <a:rPr lang="cs-CZ" b="1" u="sng" dirty="0" smtClean="0"/>
              <a:t>Kvalita cestování nevidomých lidí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75856" y="6381328"/>
            <a:ext cx="2808312" cy="288032"/>
          </a:xfrm>
        </p:spPr>
        <p:txBody>
          <a:bodyPr>
            <a:normAutofit fontScale="92500" lnSpcReduction="20000"/>
          </a:bodyPr>
          <a:lstStyle/>
          <a:p>
            <a:r>
              <a:rPr lang="cs-CZ" sz="1600" dirty="0" smtClean="0">
                <a:solidFill>
                  <a:schemeClr val="tx1"/>
                </a:solidFill>
              </a:rPr>
              <a:t>Zuzana </a:t>
            </a:r>
            <a:r>
              <a:rPr lang="cs-CZ" sz="1600" dirty="0" err="1" smtClean="0">
                <a:solidFill>
                  <a:schemeClr val="tx1"/>
                </a:solidFill>
              </a:rPr>
              <a:t>Kožnarová</a:t>
            </a:r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FF36-69E1-4CEC-B081-E7E1C9A2D410}" type="slidenum">
              <a:rPr lang="cs-CZ" smtClean="0"/>
              <a:pPr/>
              <a:t>1</a:t>
            </a:fld>
            <a:endParaRPr lang="cs-CZ" dirty="0"/>
          </a:p>
        </p:txBody>
      </p:sp>
      <p:pic>
        <p:nvPicPr>
          <p:cNvPr id="5" name="Obrázek 4" descr="Z:\zuzka\cena děkana\fotky teren\P106057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952690" y="2600038"/>
            <a:ext cx="374267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 smtClean="0"/>
              <a:t>Poděkování a Zdroje</a:t>
            </a:r>
            <a:endParaRPr lang="cs-CZ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cs-CZ" dirty="0" smtClean="0"/>
              <a:t>rozhovor s panem magistrem Viktorem </a:t>
            </a:r>
            <a:r>
              <a:rPr lang="cs-CZ" dirty="0" err="1" smtClean="0"/>
              <a:t>Dudrem</a:t>
            </a:r>
            <a:r>
              <a:rPr lang="cs-CZ" dirty="0" smtClean="0"/>
              <a:t> </a:t>
            </a:r>
          </a:p>
          <a:p>
            <a:r>
              <a:rPr lang="cs-CZ" dirty="0" smtClean="0"/>
              <a:t>osobní zkušenosti z 24 hodin nevidomá, díky projektu </a:t>
            </a:r>
            <a:r>
              <a:rPr lang="cs-CZ" dirty="0" err="1" smtClean="0"/>
              <a:t>HANDin</a:t>
            </a:r>
            <a:r>
              <a:rPr lang="cs-CZ" dirty="0" smtClean="0"/>
              <a:t>, Tomáš </a:t>
            </a:r>
            <a:r>
              <a:rPr lang="cs-CZ" dirty="0" err="1" smtClean="0"/>
              <a:t>Haase</a:t>
            </a:r>
            <a:endParaRPr lang="cs-CZ" dirty="0" smtClean="0"/>
          </a:p>
          <a:p>
            <a:r>
              <a:rPr lang="cs-CZ" dirty="0" smtClean="0"/>
              <a:t>vyhláška 398/2009 Sb. Přílohy 1.</a:t>
            </a:r>
          </a:p>
          <a:p>
            <a:r>
              <a:rPr lang="cs-CZ" dirty="0" smtClean="0"/>
              <a:t>Dokumenty: Opatření na podporu samostatného a bezpečného pohybu pro zrakově znevýhodněné na ulici a v dopravě</a:t>
            </a:r>
          </a:p>
          <a:p>
            <a:r>
              <a:rPr lang="cs-CZ" dirty="0" smtClean="0"/>
              <a:t>Skripta: Ing. Bc. Dagmar Kočárková; Ing. Josef Kocourek, </a:t>
            </a:r>
            <a:r>
              <a:rPr lang="cs-CZ" dirty="0" err="1" smtClean="0"/>
              <a:t>Ph</a:t>
            </a:r>
            <a:r>
              <a:rPr lang="cs-CZ" dirty="0" smtClean="0"/>
              <a:t>. D.; Ing. Martin </a:t>
            </a:r>
            <a:r>
              <a:rPr lang="cs-CZ" dirty="0" err="1" smtClean="0"/>
              <a:t>Jacura</a:t>
            </a:r>
            <a:r>
              <a:rPr lang="cs-CZ" dirty="0" smtClean="0"/>
              <a:t>: základy dopravního inženýrství </a:t>
            </a:r>
          </a:p>
          <a:p>
            <a:r>
              <a:rPr lang="cs-CZ" u="sng" dirty="0" smtClean="0">
                <a:hlinkClick r:id="rId2"/>
              </a:rPr>
              <a:t>http://architektonickebariery.sk/content/tyflograficke-pomocky</a:t>
            </a:r>
            <a:endParaRPr lang="cs-CZ" dirty="0" smtClean="0"/>
          </a:p>
          <a:p>
            <a:r>
              <a:rPr lang="cs-CZ" u="sng" dirty="0" smtClean="0">
                <a:hlinkClick r:id="rId3"/>
              </a:rPr>
              <a:t>http://www.apex-</a:t>
            </a:r>
            <a:r>
              <a:rPr lang="cs-CZ" u="sng" dirty="0" err="1" smtClean="0">
                <a:hlinkClick r:id="rId3"/>
              </a:rPr>
              <a:t>jesenice.cz</a:t>
            </a:r>
            <a:r>
              <a:rPr lang="cs-CZ" u="sng" dirty="0" smtClean="0">
                <a:hlinkClick r:id="rId3"/>
              </a:rPr>
              <a:t>/</a:t>
            </a:r>
            <a:r>
              <a:rPr lang="cs-CZ" u="sng" dirty="0" err="1" smtClean="0">
                <a:hlinkClick r:id="rId3"/>
              </a:rPr>
              <a:t>tyfloset.php</a:t>
            </a:r>
            <a:r>
              <a:rPr lang="cs-CZ" u="sng" dirty="0" smtClean="0">
                <a:hlinkClick r:id="rId3"/>
              </a:rPr>
              <a:t>?</a:t>
            </a:r>
            <a:r>
              <a:rPr lang="cs-CZ" u="sng" dirty="0" err="1" smtClean="0">
                <a:hlinkClick r:id="rId3"/>
              </a:rPr>
              <a:t>lang</a:t>
            </a:r>
            <a:r>
              <a:rPr lang="cs-CZ" u="sng" dirty="0" smtClean="0">
                <a:hlinkClick r:id="rId3"/>
              </a:rPr>
              <a:t>=</a:t>
            </a:r>
            <a:r>
              <a:rPr lang="cs-CZ" u="sng" dirty="0" err="1" smtClean="0">
                <a:hlinkClick r:id="rId3"/>
              </a:rPr>
              <a:t>cz</a:t>
            </a:r>
            <a:r>
              <a:rPr lang="cs-CZ" dirty="0" smtClean="0"/>
              <a:t> </a:t>
            </a:r>
          </a:p>
          <a:p>
            <a:r>
              <a:rPr lang="cs-CZ" u="sng" dirty="0" smtClean="0">
                <a:hlinkClick r:id="rId4"/>
              </a:rPr>
              <a:t>http://altanek.blog.cz/0910/nevidomi-cestovani-ve-velkomeste-je-stale-obtizne</a:t>
            </a:r>
            <a:endParaRPr lang="cs-CZ" dirty="0" smtClean="0"/>
          </a:p>
          <a:p>
            <a:r>
              <a:rPr lang="cs-CZ" u="sng" dirty="0" smtClean="0">
                <a:hlinkClick r:id="rId5"/>
              </a:rPr>
              <a:t>http://www.</a:t>
            </a:r>
            <a:r>
              <a:rPr lang="cs-CZ" u="sng" dirty="0" err="1" smtClean="0">
                <a:hlinkClick r:id="rId5"/>
              </a:rPr>
              <a:t>okamzik.cz</a:t>
            </a:r>
            <a:r>
              <a:rPr lang="cs-CZ" u="sng" dirty="0" smtClean="0">
                <a:hlinkClick r:id="rId5"/>
              </a:rPr>
              <a:t>/</a:t>
            </a:r>
            <a:endParaRPr lang="cs-CZ" dirty="0" smtClean="0"/>
          </a:p>
          <a:p>
            <a:r>
              <a:rPr lang="cs-CZ" u="sng" dirty="0" smtClean="0">
                <a:hlinkClick r:id="rId6"/>
              </a:rPr>
              <a:t>http://www.praha8.cz/Pro-</a:t>
            </a:r>
            <a:r>
              <a:rPr lang="cs-CZ" u="sng" dirty="0" err="1" smtClean="0">
                <a:hlinkClick r:id="rId6"/>
              </a:rPr>
              <a:t>nevidome.html</a:t>
            </a:r>
            <a:endParaRPr lang="cs-CZ" dirty="0" smtClean="0"/>
          </a:p>
          <a:p>
            <a:r>
              <a:rPr lang="cs-CZ" u="sng" dirty="0" smtClean="0">
                <a:hlinkClick r:id="rId7"/>
              </a:rPr>
              <a:t>http://www.</a:t>
            </a:r>
            <a:r>
              <a:rPr lang="cs-CZ" u="sng" dirty="0" err="1" smtClean="0">
                <a:hlinkClick r:id="rId7"/>
              </a:rPr>
              <a:t>bvv.cz</a:t>
            </a:r>
            <a:r>
              <a:rPr lang="cs-CZ" u="sng" dirty="0" smtClean="0">
                <a:hlinkClick r:id="rId7"/>
              </a:rPr>
              <a:t>/</a:t>
            </a:r>
            <a:r>
              <a:rPr lang="cs-CZ" u="sng" dirty="0" err="1" smtClean="0">
                <a:hlinkClick r:id="rId7"/>
              </a:rPr>
              <a:t>navstevnici</a:t>
            </a:r>
            <a:r>
              <a:rPr lang="cs-CZ" u="sng" dirty="0" smtClean="0">
                <a:hlinkClick r:id="rId7"/>
              </a:rPr>
              <a:t>/doprava/pro-</a:t>
            </a:r>
            <a:r>
              <a:rPr lang="cs-CZ" u="sng" dirty="0" err="1" smtClean="0">
                <a:hlinkClick r:id="rId7"/>
              </a:rPr>
              <a:t>nevidome</a:t>
            </a:r>
            <a:r>
              <a:rPr lang="cs-CZ" u="sng" dirty="0" smtClean="0">
                <a:hlinkClick r:id="rId7"/>
              </a:rPr>
              <a:t>-a-</a:t>
            </a:r>
            <a:r>
              <a:rPr lang="cs-CZ" u="sng" dirty="0" err="1" smtClean="0">
                <a:hlinkClick r:id="rId7"/>
              </a:rPr>
              <a:t>slabozrake</a:t>
            </a:r>
            <a:r>
              <a:rPr lang="cs-CZ" u="sng" dirty="0" smtClean="0">
                <a:hlinkClick r:id="rId7"/>
              </a:rPr>
              <a:t>/</a:t>
            </a:r>
            <a:endParaRPr lang="cs-CZ" dirty="0" smtClean="0"/>
          </a:p>
          <a:p>
            <a:r>
              <a:rPr lang="cs-CZ" u="sng" dirty="0" smtClean="0">
                <a:hlinkClick r:id="rId8"/>
              </a:rPr>
              <a:t>http://www.</a:t>
            </a:r>
            <a:r>
              <a:rPr lang="cs-CZ" u="sng" dirty="0" err="1" smtClean="0">
                <a:hlinkClick r:id="rId8"/>
              </a:rPr>
              <a:t>svarovsky.cz</a:t>
            </a:r>
            <a:r>
              <a:rPr lang="cs-CZ" u="sng" dirty="0" smtClean="0">
                <a:hlinkClick r:id="rId8"/>
              </a:rPr>
              <a:t>/bila_</a:t>
            </a:r>
            <a:r>
              <a:rPr lang="cs-CZ" u="sng" dirty="0" err="1" smtClean="0">
                <a:hlinkClick r:id="rId8"/>
              </a:rPr>
              <a:t>hul.php</a:t>
            </a:r>
            <a:endParaRPr lang="cs-CZ" dirty="0" smtClean="0"/>
          </a:p>
          <a:p>
            <a:r>
              <a:rPr lang="cs-CZ" u="sng" dirty="0" smtClean="0">
                <a:hlinkClick r:id="rId9"/>
              </a:rPr>
              <a:t>http://www.</a:t>
            </a:r>
            <a:r>
              <a:rPr lang="cs-CZ" u="sng" dirty="0" err="1" smtClean="0">
                <a:hlinkClick r:id="rId9"/>
              </a:rPr>
              <a:t>osfer.cz</a:t>
            </a:r>
            <a:r>
              <a:rPr lang="cs-CZ" u="sng" dirty="0" smtClean="0">
                <a:hlinkClick r:id="rId9"/>
              </a:rPr>
              <a:t>/</a:t>
            </a:r>
            <a:endParaRPr lang="cs-CZ" dirty="0" smtClean="0"/>
          </a:p>
          <a:p>
            <a:r>
              <a:rPr lang="cs-CZ" u="sng" dirty="0" smtClean="0">
                <a:hlinkClick r:id="rId10"/>
              </a:rPr>
              <a:t>http://www.</a:t>
            </a:r>
            <a:r>
              <a:rPr lang="cs-CZ" u="sng" dirty="0" err="1" smtClean="0">
                <a:hlinkClick r:id="rId10"/>
              </a:rPr>
              <a:t>dinasys.cz</a:t>
            </a:r>
            <a:r>
              <a:rPr lang="cs-CZ" u="sng" dirty="0" smtClean="0">
                <a:hlinkClick r:id="rId10"/>
              </a:rPr>
              <a:t>/produkty/</a:t>
            </a:r>
            <a:r>
              <a:rPr lang="cs-CZ" u="sng" dirty="0" err="1" smtClean="0">
                <a:hlinkClick r:id="rId10"/>
              </a:rPr>
              <a:t>orientacni</a:t>
            </a:r>
            <a:r>
              <a:rPr lang="cs-CZ" u="sng" dirty="0" smtClean="0">
                <a:hlinkClick r:id="rId10"/>
              </a:rPr>
              <a:t>-</a:t>
            </a:r>
            <a:r>
              <a:rPr lang="cs-CZ" u="sng" dirty="0" err="1" smtClean="0">
                <a:hlinkClick r:id="rId10"/>
              </a:rPr>
              <a:t>system</a:t>
            </a:r>
            <a:r>
              <a:rPr lang="cs-CZ" u="sng" dirty="0" smtClean="0">
                <a:hlinkClick r:id="rId10"/>
              </a:rPr>
              <a:t>-</a:t>
            </a:r>
            <a:r>
              <a:rPr lang="cs-CZ" u="sng" dirty="0" err="1" smtClean="0">
                <a:hlinkClick r:id="rId10"/>
              </a:rPr>
              <a:t>ilis</a:t>
            </a:r>
            <a:r>
              <a:rPr lang="cs-CZ" u="sng" dirty="0" smtClean="0">
                <a:hlinkClick r:id="rId10"/>
              </a:rPr>
              <a:t>/umele-vodici-linie.</a:t>
            </a:r>
            <a:r>
              <a:rPr lang="cs-CZ" u="sng" dirty="0" err="1" smtClean="0">
                <a:hlinkClick r:id="rId10"/>
              </a:rPr>
              <a:t>aspx</a:t>
            </a:r>
            <a:endParaRPr lang="cs-CZ" dirty="0" smtClean="0"/>
          </a:p>
          <a:p>
            <a:r>
              <a:rPr lang="cs-CZ" u="sng" dirty="0" smtClean="0">
                <a:hlinkClick r:id="rId11"/>
              </a:rPr>
              <a:t>http://www.ok.</a:t>
            </a:r>
            <a:r>
              <a:rPr lang="cs-CZ" u="sng" dirty="0" err="1" smtClean="0">
                <a:hlinkClick r:id="rId11"/>
              </a:rPr>
              <a:t>cz</a:t>
            </a:r>
            <a:r>
              <a:rPr lang="cs-CZ" u="sng" dirty="0" smtClean="0">
                <a:hlinkClick r:id="rId11"/>
              </a:rPr>
              <a:t>/</a:t>
            </a:r>
            <a:r>
              <a:rPr lang="cs-CZ" u="sng" dirty="0" err="1" smtClean="0">
                <a:hlinkClick r:id="rId11"/>
              </a:rPr>
              <a:t>elvos</a:t>
            </a:r>
            <a:r>
              <a:rPr lang="cs-CZ" u="sng" dirty="0" smtClean="0">
                <a:hlinkClick r:id="rId11"/>
              </a:rPr>
              <a:t>/</a:t>
            </a:r>
            <a:r>
              <a:rPr lang="cs-CZ" u="sng" dirty="0" err="1" smtClean="0">
                <a:hlinkClick r:id="rId11"/>
              </a:rPr>
              <a:t>Majacky.html</a:t>
            </a:r>
            <a:endParaRPr lang="cs-CZ" dirty="0" smtClean="0"/>
          </a:p>
          <a:p>
            <a:r>
              <a:rPr lang="cs-CZ" u="sng" dirty="0" smtClean="0">
                <a:hlinkClick r:id="rId12"/>
              </a:rPr>
              <a:t>http://www.</a:t>
            </a:r>
            <a:r>
              <a:rPr lang="cs-CZ" u="sng" dirty="0" err="1" smtClean="0">
                <a:hlinkClick r:id="rId12"/>
              </a:rPr>
              <a:t>tecomat.com</a:t>
            </a:r>
            <a:r>
              <a:rPr lang="cs-CZ" u="sng" dirty="0" smtClean="0">
                <a:hlinkClick r:id="rId12"/>
              </a:rPr>
              <a:t>/index.</a:t>
            </a:r>
            <a:r>
              <a:rPr lang="cs-CZ" u="sng" dirty="0" err="1" smtClean="0">
                <a:hlinkClick r:id="rId12"/>
              </a:rPr>
              <a:t>php</a:t>
            </a:r>
            <a:r>
              <a:rPr lang="cs-CZ" u="sng" dirty="0" smtClean="0">
                <a:hlinkClick r:id="rId12"/>
              </a:rPr>
              <a:t>?a=cat.238</a:t>
            </a:r>
            <a:endParaRPr lang="cs-CZ" dirty="0" smtClean="0"/>
          </a:p>
          <a:p>
            <a:r>
              <a:rPr lang="cs-CZ" u="sng" dirty="0" smtClean="0">
                <a:hlinkClick r:id="rId13"/>
              </a:rPr>
              <a:t>http://www.</a:t>
            </a:r>
            <a:r>
              <a:rPr lang="cs-CZ" u="sng" dirty="0" err="1" smtClean="0">
                <a:hlinkClick r:id="rId13"/>
              </a:rPr>
              <a:t>coming.cz</a:t>
            </a:r>
            <a:r>
              <a:rPr lang="cs-CZ" u="sng" dirty="0" smtClean="0">
                <a:hlinkClick r:id="rId13"/>
              </a:rPr>
              <a:t>/</a:t>
            </a:r>
            <a:endParaRPr lang="cs-CZ" dirty="0" smtClean="0"/>
          </a:p>
          <a:p>
            <a:r>
              <a:rPr lang="cs-CZ" u="sng" dirty="0" smtClean="0">
                <a:hlinkClick r:id="rId14"/>
              </a:rPr>
              <a:t>http://www.</a:t>
            </a:r>
            <a:r>
              <a:rPr lang="cs-CZ" u="sng" dirty="0" err="1" smtClean="0">
                <a:hlinkClick r:id="rId14"/>
              </a:rPr>
              <a:t>sons.cz</a:t>
            </a:r>
            <a:r>
              <a:rPr lang="cs-CZ" u="sng" dirty="0" smtClean="0">
                <a:hlinkClick r:id="rId14"/>
              </a:rPr>
              <a:t>/</a:t>
            </a:r>
            <a:r>
              <a:rPr lang="cs-CZ" u="sng" dirty="0" err="1" smtClean="0">
                <a:hlinkClick r:id="rId14"/>
              </a:rPr>
              <a:t>hp</a:t>
            </a:r>
            <a:r>
              <a:rPr lang="cs-CZ" u="sng" dirty="0" smtClean="0">
                <a:hlinkClick r:id="rId14"/>
              </a:rPr>
              <a:t>/</a:t>
            </a:r>
            <a:r>
              <a:rPr lang="cs-CZ" u="sng" dirty="0" err="1" smtClean="0">
                <a:hlinkClick r:id="rId14"/>
              </a:rPr>
              <a:t>dudr.php</a:t>
            </a:r>
            <a:endParaRPr lang="cs-CZ" dirty="0" smtClean="0"/>
          </a:p>
          <a:p>
            <a:r>
              <a:rPr lang="cs-CZ" u="sng" dirty="0" smtClean="0">
                <a:hlinkClick r:id="rId15"/>
              </a:rPr>
              <a:t>http://bariery.</a:t>
            </a:r>
            <a:r>
              <a:rPr lang="cs-CZ" u="sng" dirty="0" err="1" smtClean="0">
                <a:hlinkClick r:id="rId15"/>
              </a:rPr>
              <a:t>centrumpronevidome.cz</a:t>
            </a:r>
            <a:r>
              <a:rPr lang="cs-CZ" u="sng" dirty="0" smtClean="0">
                <a:hlinkClick r:id="rId15"/>
              </a:rPr>
              <a:t>/bariery/</a:t>
            </a:r>
            <a:r>
              <a:rPr lang="cs-CZ" u="sng" dirty="0" err="1" smtClean="0">
                <a:hlinkClick r:id="rId15"/>
              </a:rPr>
              <a:t>hmatne.htm</a:t>
            </a:r>
            <a:endParaRPr lang="cs-CZ" dirty="0" smtClean="0"/>
          </a:p>
          <a:p>
            <a:r>
              <a:rPr lang="cs-CZ" u="sng" dirty="0" smtClean="0">
                <a:hlinkClick r:id="rId16"/>
              </a:rPr>
              <a:t>http://pomucky.blindfriendly.cz/pomucky-pro-usnadneni-mobility.html</a:t>
            </a:r>
            <a:endParaRPr lang="cs-CZ" dirty="0" smtClean="0"/>
          </a:p>
          <a:p>
            <a:r>
              <a:rPr lang="cs-CZ" u="sng" dirty="0" smtClean="0">
                <a:hlinkClick r:id="rId17"/>
              </a:rPr>
              <a:t>http://www.</a:t>
            </a:r>
            <a:r>
              <a:rPr lang="cs-CZ" u="sng" dirty="0" err="1" smtClean="0">
                <a:hlinkClick r:id="rId17"/>
              </a:rPr>
              <a:t>vycvikvodicichpsu.cz</a:t>
            </a:r>
            <a:r>
              <a:rPr lang="cs-CZ" u="sng" dirty="0" smtClean="0">
                <a:hlinkClick r:id="rId17"/>
              </a:rPr>
              <a:t>/</a:t>
            </a:r>
            <a:r>
              <a:rPr lang="cs-CZ" u="sng" dirty="0" err="1" smtClean="0">
                <a:hlinkClick r:id="rId17"/>
              </a:rPr>
              <a:t>cs</a:t>
            </a:r>
            <a:r>
              <a:rPr lang="cs-CZ" u="sng" dirty="0" smtClean="0">
                <a:hlinkClick r:id="rId17"/>
              </a:rPr>
              <a:t>/vodici-psi/</a:t>
            </a:r>
            <a:r>
              <a:rPr lang="cs-CZ" u="sng" dirty="0" err="1" smtClean="0">
                <a:hlinkClick r:id="rId17"/>
              </a:rPr>
              <a:t>vycvik</a:t>
            </a:r>
            <a:r>
              <a:rPr lang="cs-CZ" u="sng" dirty="0" smtClean="0">
                <a:hlinkClick r:id="rId17"/>
              </a:rPr>
              <a:t>-a-</a:t>
            </a:r>
            <a:r>
              <a:rPr lang="cs-CZ" u="sng" dirty="0" err="1" smtClean="0">
                <a:hlinkClick r:id="rId17"/>
              </a:rPr>
              <a:t>priprava.php</a:t>
            </a:r>
            <a:endParaRPr lang="cs-CZ" dirty="0" smtClean="0"/>
          </a:p>
          <a:p>
            <a:r>
              <a:rPr lang="cs-CZ" dirty="0" smtClean="0">
                <a:hlinkClick r:id="rId18"/>
              </a:rPr>
              <a:t>http://hdworld.cz/infotech/GPS-hrozi-potize-398</a:t>
            </a:r>
            <a:endParaRPr lang="cs-CZ" dirty="0" smtClean="0"/>
          </a:p>
          <a:p>
            <a:r>
              <a:rPr lang="cs-CZ" dirty="0" smtClean="0"/>
              <a:t>Fotky z terénu byly pořízeny Danielem </a:t>
            </a:r>
            <a:r>
              <a:rPr lang="cs-CZ" dirty="0" err="1" smtClean="0"/>
              <a:t>Titlem</a:t>
            </a:r>
            <a:r>
              <a:rPr lang="cs-CZ" dirty="0" smtClean="0"/>
              <a:t> a Zuzanou </a:t>
            </a:r>
            <a:r>
              <a:rPr lang="cs-CZ" dirty="0" err="1" smtClean="0"/>
              <a:t>Kožnarovou</a:t>
            </a:r>
            <a:r>
              <a:rPr lang="cs-CZ" dirty="0" smtClean="0"/>
              <a:t>, některá další ilustrační fota byla stažena z internetu 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Kvalita cestování nevidomých lidí 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CF47-598B-4DCA-8AFB-7581297A24BA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 smtClean="0"/>
              <a:t>Orientace nevidomého v prostoru</a:t>
            </a:r>
            <a:endParaRPr lang="cs-CZ" u="sng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CF47-598B-4DCA-8AFB-7581297A24BA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Kvalita cestování nevidomých lidí </a:t>
            </a:r>
            <a:endParaRPr lang="cs-CZ" dirty="0"/>
          </a:p>
        </p:txBody>
      </p:sp>
      <p:pic>
        <p:nvPicPr>
          <p:cNvPr id="9218" name="Picture 2" descr="http://www.svarovsky.cz/img/velkahul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303328" flipH="1">
            <a:off x="4424417" y="402816"/>
            <a:ext cx="254018" cy="6851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u="sng" dirty="0" smtClean="0"/>
              <a:t>Orientační body, soubory orientačních bodů a orientační znaky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CF47-598B-4DCA-8AFB-7581297A24BA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Kvalita cestování nevidomých lidí 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Obrázek 7" descr="P10604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530549" y="1841401"/>
            <a:ext cx="5733256" cy="429994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020272" y="2348880"/>
            <a:ext cx="2016223" cy="10081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Vodící linie- metro Budějovická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" name="Obrázek 9" descr="P106047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5400000">
            <a:off x="1554510" y="1865362"/>
            <a:ext cx="5705872" cy="4279404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627887" y="2348880"/>
            <a:ext cx="2516113" cy="108396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Vodící linie s funkcí varovného pásu – Hl. nádraží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7" name="Obrázek 16" descr="P1060442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 rot="5400000">
            <a:off x="1551087" y="1841401"/>
            <a:ext cx="5733256" cy="4299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6588224" y="2348880"/>
            <a:ext cx="2555776" cy="11521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Vodící pás- v dezolátním stavu – ul. </a:t>
            </a:r>
            <a:r>
              <a:rPr kumimoji="0" lang="cs-CZ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Türkova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9" name="Obrázek 18" descr="P1060572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1259632" y="1106742"/>
            <a:ext cx="7668344" cy="575125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436096" y="1268760"/>
            <a:ext cx="3312368" cy="7920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Vodící linie- zastávka tramvaje Národní divadlo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1" name="Obrázek 20" descr="P1060436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1259632" y="1133364"/>
            <a:ext cx="7704856" cy="5778642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644008" y="1340768"/>
            <a:ext cx="4000475" cy="9361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Signální pás vedoucí k 1. dveřím autobusu, navíc i barevně odlišený pás na okraji autobusové zastávky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3" name="Obrázek 22" descr="P1060471.JPG"/>
          <p:cNvPicPr>
            <a:picLocks noGrp="1" noChangeAspect="1"/>
          </p:cNvPicPr>
          <p:nvPr isPhoto="1"/>
        </p:nvPicPr>
        <p:blipFill>
          <a:blip r:embed="rId7" cstate="print">
            <a:lum/>
          </a:blip>
          <a:stretch>
            <a:fillRect/>
          </a:stretch>
        </p:blipFill>
        <p:spPr>
          <a:xfrm>
            <a:off x="1259632" y="1124744"/>
            <a:ext cx="7704856" cy="5778642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4644008" y="1340768"/>
            <a:ext cx="3770362" cy="10801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Signální pás vedoucí od přerušení části vodící linie ke zdi podchodu (Na nástupišti Hlavního nádraží)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6" name="Obrázek 25" descr="Z:\zuzka\cena děkana\fotky teren\P1060448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9632" y="1124744"/>
            <a:ext cx="7704856" cy="578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6084168" y="1196752"/>
            <a:ext cx="2559150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Varovný pás a signální pás správně umístěn ve</a:t>
            </a:r>
            <a:r>
              <a:rPr kumimoji="0" lang="cs-CZ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středu signálního pásu- </a:t>
            </a: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ul. Hlavní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" name="Obrázek 29" descr="Z:\zuzka\cena děkana\fotky teren\P106045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59632" y="1124745"/>
            <a:ext cx="770485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84168" y="1268760"/>
            <a:ext cx="2794274" cy="10081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Varovný pás odsazen od signálního- chodec nemá přednost (ul. </a:t>
            </a:r>
            <a:r>
              <a:rPr kumimoji="0" lang="cs-CZ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Michelská</a:t>
            </a: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)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2" name="Obrázek 31" descr="Z:\zuzka\cena děkana\fotky teren\P1060459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558041" y="1826335"/>
            <a:ext cx="5826202" cy="4423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5652120" y="1124744"/>
            <a:ext cx="3312368" cy="583264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Hmatný pás na styku cyklostezky a chodníku ve stejné</a:t>
            </a:r>
            <a:r>
              <a:rPr kumimoji="0" lang="cs-CZ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úrovni </a:t>
            </a: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(ul. Budějovická)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6" name="Obrázek 35" descr="P1060567.JPG"/>
          <p:cNvPicPr>
            <a:picLocks noGrp="1" noChangeAspect="1"/>
          </p:cNvPicPr>
          <p:nvPr isPhoto="1"/>
        </p:nvPicPr>
        <p:blipFill>
          <a:blip r:embed="rId11" cstate="print">
            <a:lum/>
          </a:blip>
          <a:stretch>
            <a:fillRect/>
          </a:stretch>
        </p:blipFill>
        <p:spPr>
          <a:xfrm>
            <a:off x="1259632" y="1106742"/>
            <a:ext cx="7668344" cy="5751258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3829050" y="1323975"/>
            <a:ext cx="4271342" cy="44884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Zábradlí se zarážkou pro slepeckou hůl 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8" name="Obrázek 37" descr="C:\Documents and Settings\internet\Plocha\nevidomí_0005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400000">
            <a:off x="2329284" y="-21106"/>
            <a:ext cx="5733254" cy="802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1" y="1124744"/>
            <a:ext cx="2843807" cy="573801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a"/>
              <a:tabLst/>
            </a:pPr>
            <a:r>
              <a:rPr kumimoji="0" lang="cs-CZ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Jízdní pruh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a</a:t>
            </a:r>
            <a:r>
              <a:rPr kumimoji="0" lang="cs-CZ" sz="1100" b="0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t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-tramvajový pás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a</a:t>
            </a:r>
            <a:r>
              <a:rPr kumimoji="0" lang="cs-CZ" sz="11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ch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-pruh pro chodce v přidruženém dopravním prostoru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a</a:t>
            </a:r>
            <a:r>
              <a:rPr kumimoji="0" lang="cs-CZ" sz="1100" b="0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v PP- jízdní obousměrný pás v přidruženém dopravním prostoru</a:t>
            </a:r>
            <a:endParaRPr kumimoji="0" lang="cs-CZ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v- varovný pás 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s- signální pás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h- hmatný pás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Calibri" pitchFamily="34" charset="0"/>
              <a:buChar char="b"/>
              <a:tabLst/>
            </a:pPr>
            <a:r>
              <a:rPr kumimoji="0" lang="cs-CZ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Kontrastně odlišený pás na styku chodníku a obrubníku tramvajového pásu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Calibri" pitchFamily="34" charset="0"/>
              </a:rPr>
              <a:t>Snížený obrubník</a:t>
            </a:r>
            <a:endParaRPr kumimoji="0" lang="cs-CZ" sz="11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Times New Roman" pitchFamily="18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</a:rPr>
              <a:t>Obrubník s funkcí vodící linie </a:t>
            </a: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a o minimální výšce 0,06m 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</a:rPr>
              <a:t>Vodící linie tvořená zástavbou</a:t>
            </a:r>
            <a:endParaRPr kumimoji="0" lang="cs-CZ" sz="11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cs-CZ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27" grpId="0" animBg="1"/>
      <p:bldP spid="1029" grpId="0" animBg="1"/>
      <p:bldP spid="20" grpId="0" animBg="1"/>
      <p:bldP spid="1030" grpId="0" animBg="1"/>
      <p:bldP spid="1032" grpId="0" animBg="1"/>
      <p:bldP spid="1033" grpId="0" animBg="1"/>
      <p:bldP spid="1034" grpId="0" animBg="1"/>
      <p:bldP spid="1035" grpId="0" animBg="1"/>
      <p:bldP spid="1037" grpId="0" animBg="1"/>
      <p:bldP spid="10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 smtClean="0"/>
              <a:t>Špatná, či sporná řešení SP a VP  </a:t>
            </a:r>
            <a:endParaRPr lang="cs-CZ" u="sng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CF47-598B-4DCA-8AFB-7581297A24BA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Kvalita cestování nevidomých lidí </a:t>
            </a:r>
            <a:endParaRPr lang="cs-CZ" dirty="0"/>
          </a:p>
        </p:txBody>
      </p:sp>
      <p:pic>
        <p:nvPicPr>
          <p:cNvPr id="9" name="Obrázek 8" descr="Z:\zuzka\cena děkana\fotky teren\P106048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35594" y="2137014"/>
            <a:ext cx="4654739" cy="349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516216" y="1628800"/>
            <a:ext cx="2212429" cy="43204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Špatně použit varovný pás, navíc o špatné šíři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83568" y="1628800"/>
            <a:ext cx="2088232" cy="43204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U zastávky tram. </a:t>
            </a:r>
            <a:r>
              <a:rPr kumimoji="0" lang="cs-CZ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Jindřišská</a:t>
            </a: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použit nepovolený a krajně nepraktický materiál.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Navíc zde nejsou dodržovány šíře pásů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4" name="Obrázek 13" descr="Z:\zuzka\cena děkana\fotky teren\P106048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628800"/>
            <a:ext cx="6069658" cy="455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ázek 14" descr="Z:\zuzka\cena děkana\fotky teren\P10604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628800"/>
            <a:ext cx="612068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83568" y="1628800"/>
            <a:ext cx="2016224" cy="45365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Na styku 2 signálních pásů není vynechána hmatná dlažba, na šíři min. šíře signálního pásu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7" name="Obrázek 16" descr="Z:\zuzka\cena děkana\fotky teren\P106045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1556792"/>
            <a:ext cx="619268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83569" y="1628801"/>
            <a:ext cx="1944216" cy="45365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Sporný okamžik v místě styku signálních pásů by měl být vynechán signální pás do šíře SP, zároveň sloup by byl ideální vprostřed signálního pásu- avšak to už jsou více méně jen kosmetické úpravy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9" name="Obrázek 18" descr="Z:\zuzka\cena děkana\fotky teren\P106046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1556792"/>
            <a:ext cx="619268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683568" y="1628800"/>
            <a:ext cx="1944216" cy="453650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SP by měl vést k prvním dveřím autobusu </a:t>
            </a:r>
          </a:p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cs-CZ" sz="2000" dirty="0" smtClean="0"/>
              <a:t>Měl by být odsazen od obrubníku v bezpečné vzdálenosti      od silnice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1" name="Obrázek 20" descr="Z:\zuzka\cena děkana\fotky teren\P106046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1556792"/>
            <a:ext cx="619268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11560" y="1556792"/>
            <a:ext cx="2016223" cy="46085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Řešení ul. Budějovická, které je poměrně sporné, přiklonila bych se spíše k názoru tuto spornou oblast místa častého přecházení přes vozovku úplně zrušit 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3075" grpId="0" animBg="1"/>
      <p:bldP spid="3076" grpId="0" animBg="1"/>
      <p:bldP spid="3077" grpId="0" animBg="1"/>
      <p:bldP spid="3078" grpId="0" animBg="1"/>
      <p:bldP spid="30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u="sng" dirty="0" smtClean="0"/>
              <a:t>Hmatné prvky v Braillově písmu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CF47-598B-4DCA-8AFB-7581297A24BA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Kvalita cestování nevidomých lidí </a:t>
            </a:r>
            <a:endParaRPr lang="cs-CZ" dirty="0"/>
          </a:p>
        </p:txBody>
      </p:sp>
      <p:pic>
        <p:nvPicPr>
          <p:cNvPr id="6" name="Obrázek 5" descr="Z:\zuzka\cena děkana\fotky teren\P106067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49651" y="2174805"/>
            <a:ext cx="4559616" cy="342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300192" y="2348880"/>
            <a:ext cx="2088232" cy="15121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Štítek s Braillovým písmem- </a:t>
            </a:r>
            <a:r>
              <a:rPr kumimoji="0" lang="cs-CZ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zast</a:t>
            </a: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. bus  176,510 Karlovo náměstí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Obrázek 7" descr="Z:\zuzka\cena děkana\fotky teren\brailovo pismo hlavak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556792"/>
            <a:ext cx="6120680" cy="266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483768" y="4167156"/>
            <a:ext cx="6120680" cy="1998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Štítek s Braillovým písmem na Hl. nádraží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268760"/>
            <a:ext cx="362791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355976" y="1268761"/>
            <a:ext cx="4248471" cy="48965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Autobus. nádraží Zvonařka, Brno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099" grpId="0" animBg="1"/>
      <p:bldP spid="410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u="sng" dirty="0" smtClean="0"/>
              <a:t>Akustické prvky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Kvalita cestování nevidomých lidí 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CF47-598B-4DCA-8AFB-7581297A24BA}" type="slidenum">
              <a:rPr lang="cs-CZ" smtClean="0"/>
              <a:pPr/>
              <a:t>6</a:t>
            </a:fld>
            <a:endParaRPr lang="cs-CZ"/>
          </a:p>
        </p:txBody>
      </p:sp>
      <p:pic>
        <p:nvPicPr>
          <p:cNvPr id="6" name="Obrázek 5" descr="Z:\zuzka\cena děkana\fotky teren\tlačítko pro slepc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628800"/>
            <a:ext cx="380701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444208" y="2636912"/>
            <a:ext cx="2232248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Zvukový signál na přechodech- Tlačítko pro slepce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Obrázek 7" descr="http://pomucky.blindfriendly.cz/img/60-povelove-vysilace-vpn01-a-vpn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556792"/>
            <a:ext cx="5939929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270588" y="1556791"/>
            <a:ext cx="2549884" cy="46085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dirty="0" smtClean="0"/>
              <a:t>Dálková akustická signalizace- vysílačky typu VPN 03, VPN 01</a:t>
            </a:r>
          </a:p>
          <a:p>
            <a:endParaRPr lang="cs-CZ" dirty="0" smtClean="0"/>
          </a:p>
          <a:p>
            <a:endParaRPr lang="cs-CZ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5" name="Obrázek 14" descr="Z:\zuzka\cena děkana\fotky teren\maják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2492896"/>
            <a:ext cx="1893626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444208" y="4653136"/>
            <a:ext cx="2267744" cy="145427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Akustický orientační a informační majáček- </a:t>
            </a:r>
            <a:r>
              <a:rPr kumimoji="0" lang="cs-CZ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zast</a:t>
            </a: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. metra Budějovická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7" name="Obrázek 16" descr="Z:\zuzka\cena děkana\fotky teren\P106047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264188" y="2744924"/>
            <a:ext cx="244827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444208" y="4653136"/>
            <a:ext cx="2304256" cy="15121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Informační stojan na Pražském Hl. nádraží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3" grpId="0" animBg="1"/>
      <p:bldP spid="5124" grpId="0" animBg="1"/>
      <p:bldP spid="51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u="sng" dirty="0" smtClean="0"/>
              <a:t>Systém </a:t>
            </a:r>
            <a:r>
              <a:rPr lang="cs-CZ" u="sng" dirty="0" smtClean="0"/>
              <a:t>GPS a Galileo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Kvalita cestování nevidomých lidí 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CF47-598B-4DCA-8AFB-7581297A24BA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11266" name="Picture 2" descr="http://data.hdworld.cz/img/article/img/6f/fdec5296af306a388a1f9e36c1ad1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628800"/>
            <a:ext cx="4032448" cy="4032448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467544" y="26064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u="sng" dirty="0" smtClean="0"/>
              <a:t>Ultrazvukové</a:t>
            </a:r>
            <a:r>
              <a:rPr lang="cs-CZ" b="1" u="sng" dirty="0" smtClean="0"/>
              <a:t> </a:t>
            </a:r>
            <a:r>
              <a:rPr lang="cs-CZ" u="sng" dirty="0" smtClean="0"/>
              <a:t>vyhledávače</a:t>
            </a:r>
            <a:r>
              <a:rPr lang="cs-CZ" b="1" u="sng" dirty="0" smtClean="0"/>
              <a:t> </a:t>
            </a:r>
            <a:r>
              <a:rPr lang="cs-CZ" u="sng" dirty="0" smtClean="0"/>
              <a:t>překážek</a:t>
            </a:r>
            <a:r>
              <a:rPr lang="cs-CZ" b="1" u="sng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Kvalita cestování nevidomých lidí 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CF47-598B-4DCA-8AFB-7581297A24BA}" type="slidenum">
              <a:rPr lang="cs-CZ" smtClean="0"/>
              <a:pPr/>
              <a:t>8</a:t>
            </a:fld>
            <a:endParaRPr lang="cs-CZ"/>
          </a:p>
        </p:txBody>
      </p:sp>
      <p:pic>
        <p:nvPicPr>
          <p:cNvPr id="6" name="Obrázek 5" descr="Ultrazvukový vyhledávač překážek do ruky RAY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6000667" cy="450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6562724" y="1628800"/>
            <a:ext cx="2185739" cy="45365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Ultrazvukový vyhledávač překážek RAY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Obrázek 7" descr="Ultrazvukové brýl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6048672" cy="453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588224" y="1628800"/>
            <a:ext cx="2160240" cy="45365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Ultrazvukové brýle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 animBg="1"/>
      <p:bldP spid="102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u="sng" dirty="0" smtClean="0"/>
              <a:t>Vodící psi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Kvalita cestování nevidomých lidí 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CF47-598B-4DCA-8AFB-7581297A24BA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9218" name="Picture 2" descr="http://www.vycvikvodicichpsu.cz/inter/breeds/f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4176464" cy="2778485"/>
          </a:xfrm>
          <a:prstGeom prst="rect">
            <a:avLst/>
          </a:prstGeom>
          <a:noFill/>
        </p:spPr>
      </p:pic>
      <p:pic>
        <p:nvPicPr>
          <p:cNvPr id="9220" name="Picture 4" descr="Zlatý retrie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268760"/>
            <a:ext cx="4128393" cy="2746504"/>
          </a:xfrm>
          <a:prstGeom prst="rect">
            <a:avLst/>
          </a:prstGeom>
          <a:noFill/>
        </p:spPr>
      </p:pic>
      <p:pic>
        <p:nvPicPr>
          <p:cNvPr id="9222" name="Picture 6" descr="Německý ovčá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005064"/>
            <a:ext cx="3132574" cy="2084014"/>
          </a:xfrm>
          <a:prstGeom prst="rect">
            <a:avLst/>
          </a:prstGeom>
          <a:noFill/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79512" y="476672"/>
            <a:ext cx="8712968" cy="561662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50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Komunikace</a:t>
            </a:r>
          </a:p>
          <a:p>
            <a:pPr lvl="0" fontAlgn="base"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cs-CZ" sz="2000" dirty="0" err="1" smtClean="0"/>
              <a:t>HANDin</a:t>
            </a:r>
            <a:endParaRPr lang="cs-CZ" sz="2000" dirty="0" smtClean="0"/>
          </a:p>
          <a:p>
            <a:pPr lvl="0" fontAlgn="base"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cs-CZ" sz="2000" dirty="0" smtClean="0"/>
              <a:t>Taktní mlčení</a:t>
            </a:r>
          </a:p>
          <a:p>
            <a:pPr lvl="0" fontAlgn="base"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cs-CZ" sz="2000" dirty="0" smtClean="0"/>
              <a:t>Využívání ukazovacích zájmen </a:t>
            </a:r>
          </a:p>
          <a:p>
            <a:pPr lvl="0" fontAlgn="base"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cs-CZ" sz="2000" dirty="0" smtClean="0"/>
              <a:t>Podávání (např. lístku) a s očekáváním, že si ho nevidomý vezme sám</a:t>
            </a:r>
          </a:p>
          <a:p>
            <a:pPr lvl="0" fontAlgn="base"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Školení</a:t>
            </a:r>
          </a:p>
          <a:p>
            <a:pPr lvl="0" fontAlgn="base"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cs-CZ" sz="2000" dirty="0" smtClean="0"/>
              <a:t>Zastavování několika tramvají nebo autobusů za sebou</a:t>
            </a:r>
          </a:p>
          <a:p>
            <a:pPr lvl="0" fontAlgn="base"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Vodící linie</a:t>
            </a:r>
          </a:p>
          <a:p>
            <a:pPr lvl="0" fontAlgn="base"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cs-CZ" sz="2000" dirty="0" smtClean="0"/>
              <a:t>Špatným provedením signálních a varovných pásů (vyhláška 398/2009 Sb. </a:t>
            </a:r>
          </a:p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cs-CZ" sz="2000" dirty="0" smtClean="0"/>
              <a:t>  Přílohy   1.)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</TotalTime>
  <Words>398</Words>
  <Application>Microsoft Office PowerPoint</Application>
  <PresentationFormat>Předvádění na obrazovce (4:3)</PresentationFormat>
  <Paragraphs>117</Paragraphs>
  <Slides>10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sady Office</vt:lpstr>
      <vt:lpstr>Kvalita cestování nevidomých lidí </vt:lpstr>
      <vt:lpstr>Orientace nevidomého v prostoru</vt:lpstr>
      <vt:lpstr>Orientační body, soubory orientačních bodů a orientační znaky </vt:lpstr>
      <vt:lpstr>Špatná, či sporná řešení SP a VP  </vt:lpstr>
      <vt:lpstr>Hmatné prvky v Braillově písmu </vt:lpstr>
      <vt:lpstr>Akustické prvky</vt:lpstr>
      <vt:lpstr>Systém GPS a Galileo </vt:lpstr>
      <vt:lpstr>Ultrazvukové vyhledávače překážek </vt:lpstr>
      <vt:lpstr>Vodící psi </vt:lpstr>
      <vt:lpstr>Poděkování a Zdroje</vt:lpstr>
    </vt:vector>
  </TitlesOfParts>
  <Company>zzz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internet</dc:creator>
  <cp:lastModifiedBy>internet</cp:lastModifiedBy>
  <cp:revision>56</cp:revision>
  <dcterms:created xsi:type="dcterms:W3CDTF">2012-10-18T14:36:51Z</dcterms:created>
  <dcterms:modified xsi:type="dcterms:W3CDTF">2013-01-20T09:37:23Z</dcterms:modified>
</cp:coreProperties>
</file>