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5.2.2013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Zdeněk Novotný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Letoun SR-71 Blackbird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7"/>
            <a:ext cx="7920880" cy="1512167"/>
          </a:xfrm>
        </p:spPr>
        <p:txBody>
          <a:bodyPr/>
          <a:lstStyle/>
          <a:p>
            <a:r>
              <a:rPr lang="cs-CZ" dirty="0" smtClean="0"/>
              <a:t>Cílem mé práce je shromáždění informací o daném tématu, popřípadě také jejich překlad do češtiny, a jejich srozumitelné podání</a:t>
            </a:r>
          </a:p>
          <a:p>
            <a:r>
              <a:rPr lang="cs-CZ" dirty="0" smtClean="0"/>
              <a:t>Mým přáním je, aby práce posloužila jako učební pomůcka lidem, kteří by se něco o konstrukci tohoto letounu rádi dověděli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5688632" cy="955576"/>
          </a:xfrm>
        </p:spPr>
        <p:txBody>
          <a:bodyPr/>
          <a:lstStyle/>
          <a:p>
            <a:r>
              <a:rPr lang="cs-CZ" dirty="0" smtClean="0"/>
              <a:t>Práce „Popis letounu SR-71 Blackbird“</a:t>
            </a:r>
            <a:endParaRPr lang="cs-CZ" dirty="0"/>
          </a:p>
        </p:txBody>
      </p:sp>
      <p:pic>
        <p:nvPicPr>
          <p:cNvPr id="6148" name="Picture 4" descr="E:\VŠECHNO\Škola\Dlouhodobka\Obrázky k dlouhodobce\Již použité\1057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430">
            <a:off x="567859" y="3193767"/>
            <a:ext cx="4481272" cy="303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denda\Desktop\Klimatizac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876940" cy="409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E:\VŠECHNO\Škola\Dlouhodobka\Schémata z manuálu SR-71\Klimatizace- očištěná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6812" y="3419910"/>
            <a:ext cx="2219355" cy="44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85192"/>
            <a:ext cx="2448272" cy="595536"/>
          </a:xfrm>
        </p:spPr>
        <p:txBody>
          <a:bodyPr>
            <a:normAutofit/>
          </a:bodyPr>
          <a:lstStyle/>
          <a:p>
            <a:r>
              <a:rPr lang="cs-CZ" dirty="0" smtClean="0"/>
              <a:t>Struktura práce</a:t>
            </a:r>
            <a:endParaRPr lang="cs-CZ" dirty="0"/>
          </a:p>
        </p:txBody>
      </p:sp>
      <p:pic>
        <p:nvPicPr>
          <p:cNvPr id="7" name="Picture 17" descr="E:\VŠECHNO\Škola\Dlouhodobka\Schémata z manuálu SR-71\palivová3ořez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62612"/>
            <a:ext cx="2255577" cy="14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E:\VŠECHNO\Škola\Dlouhodobka\Obrázky k dlouhodobce\gondola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31989"/>
            <a:ext cx="3131369" cy="8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C:\Users\Zdenda\Desktop\display.ph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7" y="2780928"/>
            <a:ext cx="2109879" cy="13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528" y="1292949"/>
            <a:ext cx="7392252" cy="41062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600" b="1" dirty="0" smtClean="0"/>
              <a:t>Základní informace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Hydraulický systém a letová kontrola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Podvozek, brzdící padák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Motorové gondoly, řízení vstupu vzduchu do motorů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Motory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Palivový systém, palivo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Elektrický systém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Systém klimatizace, přetlakování a podpory života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Kabina, avionika</a:t>
            </a:r>
          </a:p>
          <a:p>
            <a:pPr lvl="1">
              <a:lnSpc>
                <a:spcPct val="150000"/>
              </a:lnSpc>
            </a:pPr>
            <a:r>
              <a:rPr lang="cs-CZ" sz="1600" b="1" dirty="0" smtClean="0"/>
              <a:t>Špionážní zařízení</a:t>
            </a:r>
            <a:endParaRPr lang="cs-CZ" sz="1600" b="1" dirty="0"/>
          </a:p>
        </p:txBody>
      </p:sp>
      <p:pic>
        <p:nvPicPr>
          <p:cNvPr id="4" name="Picture 16" descr="E:\VŠECHNO\Škola\Dlouhodobka\Schémata z manuálu SR-71\palivová6-očištěná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69" y="260648"/>
            <a:ext cx="3128992" cy="4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E:\VŠECHNO\Škola\Dlouhodobka\Schémata z manuálu SR-71\hydraulikaAaB ořez,očištěná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59" y="4561411"/>
            <a:ext cx="1945036" cy="19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2620144" cy="720080"/>
          </a:xfrm>
        </p:spPr>
        <p:txBody>
          <a:bodyPr/>
          <a:lstStyle/>
          <a:p>
            <a:pPr algn="l"/>
            <a:r>
              <a:rPr lang="cs-CZ" dirty="0" smtClean="0"/>
              <a:t>Zdroje informací</a:t>
            </a:r>
            <a:endParaRPr lang="cs-CZ" dirty="0"/>
          </a:p>
        </p:txBody>
      </p:sp>
      <p:pic>
        <p:nvPicPr>
          <p:cNvPr id="2050" name="Picture 2" descr="C:\Users\Zdenda\Desktop\manuá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50" y="1340768"/>
            <a:ext cx="2877202" cy="4028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denda\Desktop\leteckemoto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9" y="2780928"/>
            <a:ext cx="5048624" cy="2587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0609" y="576461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Epizoda z dok. cyklu „Slavné letouny: SR-71 Blackbird“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181095" y="1268760"/>
            <a:ext cx="5567678" cy="1512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„SR-71 </a:t>
            </a:r>
            <a:r>
              <a:rPr lang="cs-CZ" dirty="0" err="1" smtClean="0"/>
              <a:t>Flight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r>
              <a:rPr lang="cs-CZ" dirty="0" smtClean="0"/>
              <a:t>“, online dostupný z www.sr-71.org</a:t>
            </a:r>
          </a:p>
          <a:p>
            <a:r>
              <a:rPr lang="cs-CZ" dirty="0" smtClean="0"/>
              <a:t>Článek „J58“, online dostupný z www.leteckemotory.cz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3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3717032"/>
            <a:ext cx="8075240" cy="3024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Americký špionážní a průzkumný letoun, první let 22. prosince 1964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Dvojmístný letoun bezocasé koncepce, středoplošník s delta křídly, poháněný dvěma motory s přídavným spalováním umístěnými v gondolách mimo trup</a:t>
            </a:r>
          </a:p>
          <a:p>
            <a:pPr>
              <a:lnSpc>
                <a:spcPct val="150000"/>
              </a:lnSpc>
            </a:pPr>
            <a:r>
              <a:rPr lang="cs-CZ" dirty="0"/>
              <a:t>Bývá považován za jeden z nejvýkonnějších letounů, dodnes drží několik světových rekordů, například nejvyšší průměrnou rychlost na 1000 km okruhu (3367 km/h), nebo nejvyšší dosaženou výšku v ustáleném letu (25 929 metrů)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3888432" cy="811560"/>
          </a:xfrm>
        </p:spPr>
        <p:txBody>
          <a:bodyPr>
            <a:normAutofit/>
          </a:bodyPr>
          <a:lstStyle/>
          <a:p>
            <a:r>
              <a:rPr lang="cs-CZ" dirty="0" smtClean="0"/>
              <a:t>Lockheed SR-71 Blackbird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92266"/>
              </p:ext>
            </p:extLst>
          </p:nvPr>
        </p:nvGraphicFramePr>
        <p:xfrm>
          <a:off x="539552" y="1188321"/>
          <a:ext cx="460851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7"/>
                <a:gridCol w="2304257"/>
              </a:tblGrid>
              <a:tr h="319020">
                <a:tc>
                  <a:txBody>
                    <a:bodyPr/>
                    <a:lstStyle/>
                    <a:p>
                      <a:r>
                        <a:rPr lang="cs-CZ" dirty="0" smtClean="0"/>
                        <a:t>Délka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32,74m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20">
                <a:tc>
                  <a:txBody>
                    <a:bodyPr/>
                    <a:lstStyle/>
                    <a:p>
                      <a:r>
                        <a:rPr lang="cs-CZ" dirty="0" smtClean="0"/>
                        <a:t>Rozpětí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16,94</a:t>
                      </a:r>
                      <a:r>
                        <a:rPr lang="cs-CZ" baseline="0" dirty="0" smtClean="0"/>
                        <a:t> m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20">
                <a:tc>
                  <a:txBody>
                    <a:bodyPr/>
                    <a:lstStyle/>
                    <a:p>
                      <a:r>
                        <a:rPr lang="cs-CZ" dirty="0" smtClean="0"/>
                        <a:t>Výška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5,64 m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9020">
                <a:tc>
                  <a:txBody>
                    <a:bodyPr/>
                    <a:lstStyle/>
                    <a:p>
                      <a:r>
                        <a:rPr lang="cs-CZ" dirty="0" smtClean="0"/>
                        <a:t>Plocha křídel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167,3 m</a:t>
                      </a:r>
                      <a:r>
                        <a:rPr lang="cs-CZ" baseline="30000" dirty="0" smtClean="0"/>
                        <a:t>2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cs-CZ" dirty="0" smtClean="0"/>
                        <a:t>Prázdná hmotnost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30 600 kg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cs-CZ" dirty="0" smtClean="0"/>
                        <a:t>Max. hmotnost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78 000 kg</a:t>
                      </a:r>
                      <a:endParaRPr lang="cs-CZ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 descr="E:\VŠECHNO\Škola\Dlouhodobka\Obrázky k dlouhodobce\Již použité\1 Blackbird v le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71" y="926178"/>
            <a:ext cx="3540010" cy="264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67898" y="1592881"/>
            <a:ext cx="7848872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Jedná se o první letoun, pro jehož konstrukci byly, namísto klasických hliníkových materiálů, použity titanové slitiny</a:t>
            </a:r>
          </a:p>
          <a:p>
            <a:pPr>
              <a:lnSpc>
                <a:spcPct val="150000"/>
              </a:lnSpc>
            </a:pPr>
            <a:r>
              <a:rPr lang="cs-CZ" dirty="0"/>
              <a:t>Kvůli teplotní roztažnosti musely být mezi </a:t>
            </a:r>
            <a:r>
              <a:rPr lang="cs-CZ" dirty="0" smtClean="0"/>
              <a:t>některými díly </a:t>
            </a:r>
            <a:r>
              <a:rPr lang="cs-CZ" dirty="0"/>
              <a:t>ponechány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rezervy</a:t>
            </a:r>
            <a:r>
              <a:rPr lang="cs-CZ" dirty="0"/>
              <a:t>, což mělo za důsledek </a:t>
            </a:r>
            <a:r>
              <a:rPr lang="cs-CZ" dirty="0" smtClean="0"/>
              <a:t>například to</a:t>
            </a:r>
            <a:r>
              <a:rPr lang="cs-CZ" dirty="0"/>
              <a:t>, že 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zemi z </a:t>
            </a:r>
            <a:r>
              <a:rPr lang="cs-CZ" dirty="0"/>
              <a:t>letounu </a:t>
            </a:r>
            <a:r>
              <a:rPr lang="cs-CZ" dirty="0" smtClean="0"/>
              <a:t>vytékalo palivo</a:t>
            </a:r>
          </a:p>
          <a:p>
            <a:pPr>
              <a:lnSpc>
                <a:spcPct val="150000"/>
              </a:lnSpc>
            </a:pPr>
            <a:r>
              <a:rPr lang="cs-CZ" dirty="0"/>
              <a:t>Aby se palivo, které mimo jiné sloužilo také jako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chladivo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hydraulické médium, v nádržích během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letu nevznítilo</a:t>
            </a:r>
            <a:r>
              <a:rPr lang="cs-CZ" dirty="0"/>
              <a:t>, muselo být takřka nehořlavé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 zajištění lepší odolnosti vůči vysokým teplotám</a:t>
            </a:r>
            <a:br>
              <a:rPr lang="cs-CZ" dirty="0" smtClean="0"/>
            </a:br>
            <a:r>
              <a:rPr lang="cs-CZ" dirty="0" smtClean="0"/>
              <a:t>jsou pneumatiky hlavních podvozků impregnovány </a:t>
            </a:r>
            <a:br>
              <a:rPr lang="cs-CZ" dirty="0" smtClean="0"/>
            </a:br>
            <a:r>
              <a:rPr lang="cs-CZ" dirty="0" smtClean="0"/>
              <a:t>práškovým hliníkem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610952"/>
            <a:ext cx="2952328" cy="81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Technické zajímavosti</a:t>
            </a:r>
            <a:endParaRPr lang="cs-CZ" dirty="0"/>
          </a:p>
        </p:txBody>
      </p:sp>
      <p:pic>
        <p:nvPicPr>
          <p:cNvPr id="1026" name="Picture 2" descr="E:\VŠECHNO\Škola\Dlouhodobka\Obrázky k dlouhodobce\Již použité\SR-71 hlavní podvoz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8776"/>
            <a:ext cx="2725098" cy="3676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VŠECHNO\Škola\Dlouhodobka\Obrázky k dlouhodobce\SR-71 nákr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16632"/>
            <a:ext cx="378409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VŠECHNO\Škola\Dlouhodobka\Obrázky k dlouhodobce\Již použité\216265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2511"/>
            <a:ext cx="3498180" cy="13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268760"/>
            <a:ext cx="7723264" cy="2928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Pro pohon Blackbirdu byla použita dvojice motorů </a:t>
            </a:r>
            <a:r>
              <a:rPr lang="cs-CZ" dirty="0" err="1" smtClean="0"/>
              <a:t>Pratt&amp;Whitney</a:t>
            </a:r>
            <a:r>
              <a:rPr lang="cs-CZ" dirty="0" smtClean="0"/>
              <a:t> J-58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Společně s motorovými gondolami SR-71 spojují výhody motorů proudových a náporových- při nízkých rychlostech funguje pohonná jednotka jako proudový motor, s rostoucí rychlostí se postupně přepne do režimu, kdy funguje jako motor náporový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české literatuře se pro takovýto typ motoru užívá výraz </a:t>
            </a:r>
            <a:r>
              <a:rPr lang="cs-CZ" dirty="0" err="1" smtClean="0"/>
              <a:t>turbonáporový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2854" y="509844"/>
            <a:ext cx="2664296" cy="81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Pohonná jednotka</a:t>
            </a:r>
            <a:endParaRPr lang="cs-CZ" dirty="0"/>
          </a:p>
        </p:txBody>
      </p:sp>
      <p:pic>
        <p:nvPicPr>
          <p:cNvPr id="3074" name="Picture 2" descr="E:\VŠECHNO\Škola\Dlouhodobka\Obrázky k dlouhodobce\Již použité\Turbonaporový mo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06" y="4150009"/>
            <a:ext cx="4272161" cy="25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VŠECHNO\Škola\Dlouhodobka\Obrázky k dlouhodobce\Již použité\landis-956-dismantle-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3985"/>
            <a:ext cx="3370921" cy="2343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2046" y="2049826"/>
            <a:ext cx="4464496" cy="20992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Hlavní průzkum obstarával fotoaparát</a:t>
            </a:r>
            <a:br>
              <a:rPr lang="cs-CZ" dirty="0" smtClean="0"/>
            </a:br>
            <a:r>
              <a:rPr lang="cs-CZ" dirty="0" smtClean="0"/>
              <a:t>TEOC (</a:t>
            </a:r>
            <a:r>
              <a:rPr lang="cs-CZ" dirty="0" err="1"/>
              <a:t>T</a:t>
            </a:r>
            <a:r>
              <a:rPr lang="cs-CZ" dirty="0" err="1" smtClean="0"/>
              <a:t>echnical</a:t>
            </a:r>
            <a:r>
              <a:rPr lang="cs-CZ" dirty="0" smtClean="0"/>
              <a:t> </a:t>
            </a:r>
            <a:r>
              <a:rPr lang="cs-CZ" dirty="0" err="1"/>
              <a:t>O</a:t>
            </a:r>
            <a:r>
              <a:rPr lang="cs-CZ" dirty="0" err="1" smtClean="0"/>
              <a:t>bjective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amera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 plné výšky (okolo 25 000 metrů) byl schopný pořídit snímky, na kterých byly rozlišitelné detaily o velikosti 15 cm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5001" y="476672"/>
            <a:ext cx="2819400" cy="870992"/>
          </a:xfrm>
        </p:spPr>
        <p:txBody>
          <a:bodyPr/>
          <a:lstStyle/>
          <a:p>
            <a:r>
              <a:rPr lang="cs-CZ" dirty="0" smtClean="0"/>
              <a:t>Špionážní zařízení</a:t>
            </a:r>
            <a:endParaRPr lang="cs-CZ" dirty="0"/>
          </a:p>
        </p:txBody>
      </p:sp>
      <p:pic>
        <p:nvPicPr>
          <p:cNvPr id="4098" name="Picture 2" descr="E:\VŠECHNO\Škola\Dlouhodobka\Obrázky k dlouhodobce\dempster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07" y="1990603"/>
            <a:ext cx="3771212" cy="282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VŠECHNO\Škola\Dlouhodobka\Obrázky k dlouhodobce\TE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4" y="4154924"/>
            <a:ext cx="3470448" cy="2530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1"/>
          <p:cNvSpPr txBox="1">
            <a:spLocks/>
          </p:cNvSpPr>
          <p:nvPr/>
        </p:nvSpPr>
        <p:spPr>
          <a:xfrm>
            <a:off x="455170" y="908720"/>
            <a:ext cx="803205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 smtClean="0"/>
              <a:t>Aby mohl Blackbird plnit své průzkumné mise, nacházelo se v jeho přední části několik, šachet, do kterých bylo možné vložit různé druhy fotoaparátů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442014" y="4955780"/>
            <a:ext cx="44644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 smtClean="0"/>
              <a:t>Pokud byla nad sledovanou oblastí hlášena oblačnost, mohl být do jedné z šachet namontován speciální radar, který byl schopný pořídit obrázky podobné fotografii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3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12175" y="5490791"/>
            <a:ext cx="3572086" cy="955576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Děkuji za pozornost</a:t>
            </a:r>
            <a:endParaRPr lang="cs-CZ" sz="3200" dirty="0"/>
          </a:p>
        </p:txBody>
      </p:sp>
      <p:pic>
        <p:nvPicPr>
          <p:cNvPr id="1026" name="Picture 2" descr="E:\VŠECHNO\Škola\Dlouhodobka\Obrázky k dlouhodobce\eh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2235"/>
            <a:ext cx="7122781" cy="4346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žený">
  <a:themeElements>
    <a:clrScheme name="Složený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ložený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1598</TotalTime>
  <Words>370</Words>
  <Application>Microsoft Office PowerPoint</Application>
  <PresentationFormat>Předvádění na obrazovce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Složený</vt:lpstr>
      <vt:lpstr>Letoun SR-71 Blackbird</vt:lpstr>
      <vt:lpstr>Práce „Popis letounu SR-71 Blackbird“</vt:lpstr>
      <vt:lpstr>Struktura práce</vt:lpstr>
      <vt:lpstr>Zdroje informací</vt:lpstr>
      <vt:lpstr>Lockheed SR-71 Blackbird</vt:lpstr>
      <vt:lpstr>Technické zajímavosti</vt:lpstr>
      <vt:lpstr>Pohonná jednotka</vt:lpstr>
      <vt:lpstr>Špionážní zařízení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SR-71 Blackbird</dc:title>
  <dc:creator>Zdenda</dc:creator>
  <cp:lastModifiedBy>Zdenda</cp:lastModifiedBy>
  <cp:revision>53</cp:revision>
  <dcterms:created xsi:type="dcterms:W3CDTF">2013-01-29T20:41:24Z</dcterms:created>
  <dcterms:modified xsi:type="dcterms:W3CDTF">2013-02-05T21:16:45Z</dcterms:modified>
</cp:coreProperties>
</file>