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2"/>
  </p:notesMasterIdLst>
  <p:sldIdLst>
    <p:sldId id="260" r:id="rId2"/>
    <p:sldId id="261" r:id="rId3"/>
    <p:sldId id="262" r:id="rId4"/>
    <p:sldId id="263" r:id="rId5"/>
    <p:sldId id="257" r:id="rId6"/>
    <p:sldId id="259" r:id="rId7"/>
    <p:sldId id="256" r:id="rId8"/>
    <p:sldId id="258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8000"/>
    <a:srgbClr val="339933"/>
    <a:srgbClr val="FF0000"/>
    <a:srgbClr val="CC0000"/>
    <a:srgbClr val="800000"/>
    <a:srgbClr val="00FF00"/>
    <a:srgbClr val="33CC33"/>
    <a:srgbClr val="00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24" autoAdjust="0"/>
  </p:normalViewPr>
  <p:slideViewPr>
    <p:cSldViewPr>
      <p:cViewPr varScale="1">
        <p:scale>
          <a:sx n="88" d="100"/>
          <a:sy n="88" d="100"/>
        </p:scale>
        <p:origin x="-96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40"/>
      <c:rotY val="10"/>
      <c:rAngAx val="0"/>
      <c:perspective val="10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cat>
            <c:strRef>
              <c:f>List1!$A$1:$B$1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List1!$A$2:$B$2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FA30A-9A41-4B32-9BBC-4F25D5508033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F8E2-E415-497E-8569-B17562240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4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2F8E2-E415-497E-8569-B17562240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0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2F8E2-E415-497E-8569-B17562240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0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2F8E2-E415-497E-8569-B17562240B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0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2F8E2-E415-497E-8569-B17562240B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0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9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2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6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0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3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7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9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88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D923-88D0-431F-831F-4ACC8AA2CCA1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9C323-BBD4-4A94-9E9E-A80930DC6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8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jizdnirady.idnes.cz/brno/spojeni/" TargetMode="External"/><Relationship Id="rId3" Type="http://schemas.openxmlformats.org/officeDocument/2006/relationships/image" Target="../media/image26.jpg"/><Relationship Id="rId7" Type="http://schemas.openxmlformats.org/officeDocument/2006/relationships/hyperlink" Target="http://www.survio.com/survey/d/V9W7F1B9O0U1R9A6C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hyperlink" Target="http://cs.wikipedia.org/wiki/Lanov%C3%A1_dr%C3%A1ha" TargetMode="External"/><Relationship Id="rId5" Type="http://schemas.openxmlformats.org/officeDocument/2006/relationships/hyperlink" Target="http://ecomobility2011.iclei.org/fileadmin/Changwon_PPT_day_1/EcoMobility2011_ParallelC1_EURIST_Jurgen_Perschon.pdf" TargetMode="External"/><Relationship Id="rId4" Type="http://schemas.openxmlformats.org/officeDocument/2006/relationships/hyperlink" Target="http://gondolaproject.com/learn-the-basics-what-is-cable-propelled-transit/http:/gondolaproject.com/learn-the-basics-what-is-cable-propelled-transit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3923928" cy="23042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cs-CZ" sz="4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  <a:cs typeface="Calibri" panose="020F0502020204030204" pitchFamily="34" charset="0"/>
              </a:rPr>
              <a:t>Lanovky jako alternativa pro MHD Brno</a:t>
            </a:r>
            <a:endParaRPr lang="en-US" sz="48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80112" y="5445224"/>
            <a:ext cx="321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Linette Manuel a Filip Chalk </a:t>
            </a:r>
            <a:endParaRPr lang="en-US" sz="20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2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881">
        <p14:reveal/>
      </p:transition>
    </mc:Choice>
    <mc:Fallback xmlns="">
      <p:transition spd="slow" advTm="168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67544" y="1581943"/>
            <a:ext cx="72728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/>
              <a:t>Základní informace o lanovkách a obrázky jednotlivých lanových drah. </a:t>
            </a:r>
            <a:r>
              <a:rPr lang="cs-CZ" sz="1600" dirty="0"/>
              <a:t>[online]. [cit. 2013-12-08]. Dostupné z: </a:t>
            </a:r>
            <a:r>
              <a:rPr lang="cs-CZ" sz="1600" u="sng" dirty="0">
                <a:hlinkClick r:id="rId4"/>
              </a:rPr>
              <a:t>http://gondolaproject.com/learn-the-basics-what-is-cable-propelled-transit/http://gondolaproject.com/learn-the-basics-what-is-cable-propelled-transit/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/>
              <a:t>Prezentace o lanovkách obecně a ve světě.</a:t>
            </a:r>
            <a:r>
              <a:rPr lang="cs-CZ" sz="1600" dirty="0"/>
              <a:t> [online]. [cit. 2013-12-08]. Dostupné z: </a:t>
            </a:r>
            <a:r>
              <a:rPr lang="cs-CZ" sz="1600" u="sng" dirty="0">
                <a:hlinkClick r:id="rId5"/>
              </a:rPr>
              <a:t>http://ecomobility2011.iclei.org/fileadmin/Changwon_PPT_day_1/EcoMobility2011_ParallelC1_EURIST_Jurgen_Perschon.pdf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/>
              <a:t>Lanová dráha.</a:t>
            </a:r>
            <a:r>
              <a:rPr lang="cs-CZ" sz="1600" dirty="0"/>
              <a:t> [online]. [cit. 2013-12-08]. Dostupné z: </a:t>
            </a:r>
            <a:r>
              <a:rPr lang="cs-CZ" sz="1600" u="sng" dirty="0">
                <a:hlinkClick r:id="rId6"/>
              </a:rPr>
              <a:t>http://cs.wikipedia.org/wiki/Lanov%C3%A1_dr%C3%A1ha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 smtClean="0"/>
              <a:t>Průzkum</a:t>
            </a:r>
            <a:r>
              <a:rPr lang="en-GB" sz="1600" dirty="0" smtClean="0"/>
              <a:t>. </a:t>
            </a:r>
            <a:r>
              <a:rPr lang="en-GB" sz="1600" dirty="0"/>
              <a:t>[online]. [cit. 2014-02-10]. Dostupné z: </a:t>
            </a:r>
            <a:r>
              <a:rPr lang="en-GB" sz="1600" dirty="0">
                <a:hlinkClick r:id="rId7"/>
              </a:rPr>
              <a:t>http://</a:t>
            </a:r>
            <a:r>
              <a:rPr lang="en-GB" sz="1600" dirty="0" smtClean="0">
                <a:hlinkClick r:id="rId7"/>
              </a:rPr>
              <a:t>www.survio.com/survey/d/V9W7F1B9O0U1R9A6C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 smtClean="0"/>
              <a:t>Jízdní řády</a:t>
            </a:r>
            <a:r>
              <a:rPr lang="en-GB" sz="1600" dirty="0" smtClean="0"/>
              <a:t> </a:t>
            </a:r>
            <a:r>
              <a:rPr lang="en-GB" sz="1600" dirty="0"/>
              <a:t>[online]. [cit. 2014-02-10]. Dostupné z: </a:t>
            </a:r>
            <a:r>
              <a:rPr lang="en-GB" sz="1600" dirty="0">
                <a:hlinkClick r:id="rId8"/>
              </a:rPr>
              <a:t>http://jizdnirady.idnes.cz/brno/spojeni</a:t>
            </a:r>
            <a:r>
              <a:rPr lang="en-GB" sz="1600" dirty="0" smtClean="0">
                <a:hlinkClick r:id="rId8"/>
              </a:rPr>
              <a:t>/</a:t>
            </a:r>
            <a:endParaRPr lang="en-GB" sz="1600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Závěr a zdroje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416824" cy="3816424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odlehčení pozemní dopravy</a:t>
            </a:r>
            <a:endParaRPr lang="cs-CZ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různá cena pro různé dráhy</a:t>
            </a:r>
          </a:p>
          <a:p>
            <a:r>
              <a:rPr lang="cs-CZ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 pro metro v Brně</a:t>
            </a:r>
          </a:p>
          <a:p>
            <a:r>
              <a:rPr lang="cs-CZ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atraktivní způsob dopravy</a:t>
            </a:r>
          </a:p>
          <a:p>
            <a:r>
              <a:rPr lang="cs-CZ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osvědčení v zahraničí</a:t>
            </a:r>
          </a:p>
          <a:p>
            <a:r>
              <a:rPr lang="cs-CZ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trvale udržitelného rozvoje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6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5181">
        <p14:gallery dir="l"/>
      </p:transition>
    </mc:Choice>
    <mc:Fallback xmlns="">
      <p:transition spd="slow" advTm="105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71804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Kabinové lanovky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40152" y="1556792"/>
            <a:ext cx="2962672" cy="4525963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</a:t>
            </a:r>
            <a:r>
              <a:rPr lang="en-GB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cs-CZ" sz="3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</a:t>
            </a:r>
            <a:r>
              <a:rPr lang="en-GB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</a:t>
            </a:r>
            <a:r>
              <a:rPr lang="cs-CZ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(3S)</a:t>
            </a:r>
          </a:p>
          <a:p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ATW</a:t>
            </a:r>
          </a:p>
          <a:p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</a:t>
            </a:r>
            <a:r>
              <a:rPr lang="en-GB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cs-CZ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FUF</a:t>
            </a:r>
          </a:p>
          <a:p>
            <a:r>
              <a:rPr lang="cs-CZ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</a:t>
            </a:r>
          </a:p>
          <a:p>
            <a:r>
              <a:rPr lang="cs-CZ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MGF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1"/>
            <a:ext cx="5615732" cy="374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5436096" cy="4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5148064" cy="427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5724128" cy="3483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573405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5724128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14" y="2282754"/>
            <a:ext cx="2882067" cy="432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5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074">
        <p14:gallery dir="l"/>
      </p:transition>
    </mc:Choice>
    <mc:Fallback xmlns="">
      <p:transition spd="slow" advTm="107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67544" y="1124744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Výhody lanovek v MHD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Pro a proti</a:t>
            </a:r>
            <a:endParaRPr 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248472"/>
          </a:xfrm>
          <a:solidFill>
            <a:srgbClr val="008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divot"/>
            <a:bevelB w="82550" h="44450" prst="angle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Rychlost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Kapacita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Energetická úspornost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Bezpečnost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Bezbariérový přístup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176464" cy="639762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Nevýhody lanovek v MHD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3887415" cy="4248472"/>
          </a:xfrm>
          <a:solidFill>
            <a:srgbClr val="A5002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254000" contourW="19050">
            <a:bevelT w="82550" h="44450" prst="divot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Malá síť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Problematická výstavba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Velká investice</a:t>
            </a:r>
          </a:p>
          <a:p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Privatizovaný vzdušný prostor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3705">
        <p14:gallery dir="l"/>
      </p:transition>
    </mc:Choice>
    <mc:Fallback xmlns="">
      <p:transition spd="slow" advTm="123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32" y="1243048"/>
            <a:ext cx="5366368" cy="402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9652" y="332656"/>
            <a:ext cx="6264696" cy="706090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Využití aneb lanovky ve světě</a:t>
            </a:r>
            <a:endParaRPr lang="en-US" sz="4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700808"/>
            <a:ext cx="3754760" cy="442535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Ústí nad Labem</a:t>
            </a:r>
          </a:p>
          <a:p>
            <a:r>
              <a:rPr lang="cs-C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de Janeiro</a:t>
            </a:r>
          </a:p>
          <a:p>
            <a:r>
              <a:rPr lang="cs-C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Londýn</a:t>
            </a:r>
          </a:p>
          <a:p>
            <a:r>
              <a:rPr lang="cs-C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Portland </a:t>
            </a:r>
          </a:p>
          <a:p>
            <a:r>
              <a:rPr lang="cs-C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York</a:t>
            </a:r>
          </a:p>
          <a:p>
            <a:r>
              <a:rPr lang="cs-C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Singapore</a:t>
            </a:r>
          </a:p>
          <a:p>
            <a:r>
              <a:rPr lang="cs-CZ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Medellín</a:t>
            </a: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30" y="1412776"/>
            <a:ext cx="5366370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30" y="1549445"/>
            <a:ext cx="5366370" cy="401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9" y="1707600"/>
            <a:ext cx="5366370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31" y="1841760"/>
            <a:ext cx="5366369" cy="402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9" y="1988827"/>
            <a:ext cx="5366370" cy="358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29" y="2132856"/>
            <a:ext cx="5366368" cy="401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5328592" cy="39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8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5869">
        <p14:gallery dir="l"/>
      </p:transition>
    </mc:Choice>
    <mc:Fallback xmlns="">
      <p:transition spd="slow" advTm="55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100"/>
                            </p:stCondLst>
                            <p:childTnLst>
                              <p:par>
                                <p:cTn id="1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00"/>
                            </p:stCondLst>
                            <p:childTnLst>
                              <p:par>
                                <p:cTn id="2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700"/>
                            </p:stCondLst>
                            <p:childTnLst>
                              <p:par>
                                <p:cTn id="3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400"/>
                            </p:stCondLst>
                            <p:childTnLst>
                              <p:par>
                                <p:cTn id="4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800"/>
                            </p:stCondLst>
                            <p:childTnLst>
                              <p:par>
                                <p:cTn id="65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187624" y="2705725"/>
            <a:ext cx="6768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Naše vize</a:t>
            </a:r>
            <a:endParaRPr lang="cs-CZ" sz="8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5" name="Nadpis 4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9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Pisárky - Nové sady</a:t>
            </a:r>
            <a:endParaRPr lang="en-US" sz="39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47" name="Zástupný symbol pro obsah 4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93" y="1166021"/>
            <a:ext cx="6527414" cy="39003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Zaoblený obdélník 12"/>
          <p:cNvSpPr/>
          <p:nvPr/>
        </p:nvSpPr>
        <p:spPr>
          <a:xfrm rot="4320000">
            <a:off x="2424955" y="1889153"/>
            <a:ext cx="144016" cy="10801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Minus 94"/>
          <p:cNvSpPr/>
          <p:nvPr/>
        </p:nvSpPr>
        <p:spPr>
          <a:xfrm rot="4380000">
            <a:off x="2501947" y="2042725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3709188" y="2914689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cs-CZ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1" name="Tabulka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202959"/>
              </p:ext>
            </p:extLst>
          </p:nvPr>
        </p:nvGraphicFramePr>
        <p:xfrm>
          <a:off x="935597" y="5301208"/>
          <a:ext cx="727280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4269"/>
                <a:gridCol w="2424269"/>
                <a:gridCol w="2424269"/>
              </a:tblGrid>
              <a:tr h="3120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MHD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Lanová dráha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12035">
                <a:tc>
                  <a:txBody>
                    <a:bodyPr/>
                    <a:lstStyle/>
                    <a:p>
                      <a:r>
                        <a:rPr lang="cs-CZ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Doba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13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 min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7" name="Minus 166"/>
          <p:cNvSpPr/>
          <p:nvPr/>
        </p:nvSpPr>
        <p:spPr>
          <a:xfrm rot="4380000">
            <a:off x="2536238" y="2147782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Minus 167"/>
          <p:cNvSpPr/>
          <p:nvPr/>
        </p:nvSpPr>
        <p:spPr>
          <a:xfrm rot="4380000">
            <a:off x="2570531" y="2252840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Minus 168"/>
          <p:cNvSpPr/>
          <p:nvPr/>
        </p:nvSpPr>
        <p:spPr>
          <a:xfrm rot="4380000">
            <a:off x="2604823" y="2347525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Minus 169"/>
          <p:cNvSpPr/>
          <p:nvPr/>
        </p:nvSpPr>
        <p:spPr>
          <a:xfrm rot="4380000">
            <a:off x="2639113" y="2445371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Minus 170"/>
          <p:cNvSpPr/>
          <p:nvPr/>
        </p:nvSpPr>
        <p:spPr>
          <a:xfrm rot="4380000">
            <a:off x="2673404" y="2547268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Minus 171"/>
          <p:cNvSpPr/>
          <p:nvPr/>
        </p:nvSpPr>
        <p:spPr>
          <a:xfrm rot="4380000">
            <a:off x="2707697" y="2652324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Minus 172"/>
          <p:cNvSpPr/>
          <p:nvPr/>
        </p:nvSpPr>
        <p:spPr>
          <a:xfrm rot="4380000">
            <a:off x="2741987" y="2754913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Minus 173"/>
          <p:cNvSpPr/>
          <p:nvPr/>
        </p:nvSpPr>
        <p:spPr>
          <a:xfrm rot="4380000">
            <a:off x="2776281" y="2849598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Minus 174"/>
          <p:cNvSpPr/>
          <p:nvPr/>
        </p:nvSpPr>
        <p:spPr>
          <a:xfrm rot="4380000">
            <a:off x="2810573" y="2956948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Minus 175"/>
          <p:cNvSpPr/>
          <p:nvPr/>
        </p:nvSpPr>
        <p:spPr>
          <a:xfrm rot="4380000">
            <a:off x="2846153" y="3051811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Minus 176"/>
          <p:cNvSpPr/>
          <p:nvPr/>
        </p:nvSpPr>
        <p:spPr>
          <a:xfrm rot="4380000">
            <a:off x="2879156" y="3146497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Minus 177"/>
          <p:cNvSpPr/>
          <p:nvPr/>
        </p:nvSpPr>
        <p:spPr>
          <a:xfrm rot="4380000">
            <a:off x="2916025" y="3241183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Minus 178"/>
          <p:cNvSpPr/>
          <p:nvPr/>
        </p:nvSpPr>
        <p:spPr>
          <a:xfrm rot="4380000">
            <a:off x="2947740" y="3335870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Minus 179"/>
          <p:cNvSpPr/>
          <p:nvPr/>
        </p:nvSpPr>
        <p:spPr>
          <a:xfrm rot="4380000">
            <a:off x="2982031" y="3430556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Minus 180"/>
          <p:cNvSpPr/>
          <p:nvPr/>
        </p:nvSpPr>
        <p:spPr>
          <a:xfrm rot="4380000">
            <a:off x="3016321" y="3525243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Minus 181"/>
          <p:cNvSpPr/>
          <p:nvPr/>
        </p:nvSpPr>
        <p:spPr>
          <a:xfrm rot="4380000">
            <a:off x="3050613" y="3619930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Minus 182"/>
          <p:cNvSpPr/>
          <p:nvPr/>
        </p:nvSpPr>
        <p:spPr>
          <a:xfrm rot="4380000">
            <a:off x="3083362" y="3715591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ál 13"/>
          <p:cNvSpPr/>
          <p:nvPr/>
        </p:nvSpPr>
        <p:spPr>
          <a:xfrm rot="4322231">
            <a:off x="3109950" y="3766537"/>
            <a:ext cx="95078" cy="11691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Minus 184"/>
          <p:cNvSpPr/>
          <p:nvPr/>
        </p:nvSpPr>
        <p:spPr>
          <a:xfrm rot="-900000">
            <a:off x="3224658" y="3773162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Minus 185"/>
          <p:cNvSpPr/>
          <p:nvPr/>
        </p:nvSpPr>
        <p:spPr>
          <a:xfrm rot="-900000">
            <a:off x="3330073" y="3748674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Minus 186"/>
          <p:cNvSpPr/>
          <p:nvPr/>
        </p:nvSpPr>
        <p:spPr>
          <a:xfrm rot="-900000">
            <a:off x="3427319" y="3721587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Minus 187"/>
          <p:cNvSpPr/>
          <p:nvPr/>
        </p:nvSpPr>
        <p:spPr>
          <a:xfrm rot="-900000">
            <a:off x="3529457" y="3696748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inus 188"/>
          <p:cNvSpPr/>
          <p:nvPr/>
        </p:nvSpPr>
        <p:spPr>
          <a:xfrm rot="-900000">
            <a:off x="3634873" y="3668247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Minus 189"/>
          <p:cNvSpPr/>
          <p:nvPr/>
        </p:nvSpPr>
        <p:spPr>
          <a:xfrm rot="-900000">
            <a:off x="3740288" y="3635162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Minus 190"/>
          <p:cNvSpPr/>
          <p:nvPr/>
        </p:nvSpPr>
        <p:spPr>
          <a:xfrm rot="-900000">
            <a:off x="3851583" y="3602076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Minus 191"/>
          <p:cNvSpPr/>
          <p:nvPr/>
        </p:nvSpPr>
        <p:spPr>
          <a:xfrm rot="-900000">
            <a:off x="3950867" y="3572586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Minus 192"/>
          <p:cNvSpPr/>
          <p:nvPr/>
        </p:nvSpPr>
        <p:spPr>
          <a:xfrm rot="-900000">
            <a:off x="4044837" y="3544571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inus 193"/>
          <p:cNvSpPr/>
          <p:nvPr/>
        </p:nvSpPr>
        <p:spPr>
          <a:xfrm rot="-900000">
            <a:off x="4152554" y="3513868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inus 194"/>
          <p:cNvSpPr/>
          <p:nvPr/>
        </p:nvSpPr>
        <p:spPr>
          <a:xfrm rot="-900000">
            <a:off x="4249337" y="3487685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Minus 195"/>
          <p:cNvSpPr/>
          <p:nvPr/>
        </p:nvSpPr>
        <p:spPr>
          <a:xfrm rot="-900000">
            <a:off x="4343307" y="3463640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Minus 196"/>
          <p:cNvSpPr/>
          <p:nvPr/>
        </p:nvSpPr>
        <p:spPr>
          <a:xfrm rot="-900000">
            <a:off x="4437277" y="3432451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Minus 197"/>
          <p:cNvSpPr/>
          <p:nvPr/>
        </p:nvSpPr>
        <p:spPr>
          <a:xfrm rot="-900000">
            <a:off x="4531246" y="3402541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Minus 198"/>
          <p:cNvSpPr/>
          <p:nvPr/>
        </p:nvSpPr>
        <p:spPr>
          <a:xfrm rot="-900000">
            <a:off x="4625216" y="3374527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Minus 199"/>
          <p:cNvSpPr/>
          <p:nvPr/>
        </p:nvSpPr>
        <p:spPr>
          <a:xfrm rot="-900000">
            <a:off x="4719185" y="3350129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Minus 200"/>
          <p:cNvSpPr/>
          <p:nvPr/>
        </p:nvSpPr>
        <p:spPr>
          <a:xfrm rot="-900000">
            <a:off x="4813154" y="3321057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Minus 201"/>
          <p:cNvSpPr/>
          <p:nvPr/>
        </p:nvSpPr>
        <p:spPr>
          <a:xfrm rot="-900000">
            <a:off x="4912318" y="3293044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Minus 202"/>
          <p:cNvSpPr/>
          <p:nvPr/>
        </p:nvSpPr>
        <p:spPr>
          <a:xfrm rot="-900000">
            <a:off x="5011013" y="3263134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Minus 203"/>
          <p:cNvSpPr/>
          <p:nvPr/>
        </p:nvSpPr>
        <p:spPr>
          <a:xfrm rot="-900000">
            <a:off x="5112158" y="3231757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Minus 204"/>
          <p:cNvSpPr/>
          <p:nvPr/>
        </p:nvSpPr>
        <p:spPr>
          <a:xfrm rot="-900000">
            <a:off x="5211591" y="3208098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Minus 205"/>
          <p:cNvSpPr/>
          <p:nvPr/>
        </p:nvSpPr>
        <p:spPr>
          <a:xfrm rot="-900000">
            <a:off x="5315113" y="3178033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Minus 206"/>
          <p:cNvSpPr/>
          <p:nvPr/>
        </p:nvSpPr>
        <p:spPr>
          <a:xfrm rot="-900000">
            <a:off x="5425487" y="3150647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Minus 207"/>
          <p:cNvSpPr/>
          <p:nvPr/>
        </p:nvSpPr>
        <p:spPr>
          <a:xfrm rot="-900000">
            <a:off x="5533579" y="3117563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Minus 208"/>
          <p:cNvSpPr/>
          <p:nvPr/>
        </p:nvSpPr>
        <p:spPr>
          <a:xfrm rot="-900000">
            <a:off x="5638084" y="3085778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Minus 209"/>
          <p:cNvSpPr/>
          <p:nvPr/>
        </p:nvSpPr>
        <p:spPr>
          <a:xfrm rot="-900000">
            <a:off x="5738160" y="3056026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Minus 210"/>
          <p:cNvSpPr/>
          <p:nvPr/>
        </p:nvSpPr>
        <p:spPr>
          <a:xfrm rot="-900000">
            <a:off x="5833080" y="3028021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Minus 211"/>
          <p:cNvSpPr/>
          <p:nvPr/>
        </p:nvSpPr>
        <p:spPr>
          <a:xfrm rot="-900000">
            <a:off x="5937002" y="2997900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Minus 212"/>
          <p:cNvSpPr/>
          <p:nvPr/>
        </p:nvSpPr>
        <p:spPr>
          <a:xfrm rot="-900000">
            <a:off x="6030972" y="2971383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Minus 213"/>
          <p:cNvSpPr/>
          <p:nvPr/>
        </p:nvSpPr>
        <p:spPr>
          <a:xfrm rot="-900000">
            <a:off x="6124942" y="2944923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Minus 214"/>
          <p:cNvSpPr/>
          <p:nvPr/>
        </p:nvSpPr>
        <p:spPr>
          <a:xfrm rot="-900000">
            <a:off x="6218911" y="2920930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Minus 215"/>
          <p:cNvSpPr/>
          <p:nvPr/>
        </p:nvSpPr>
        <p:spPr>
          <a:xfrm rot="-900000">
            <a:off x="6312880" y="2896942"/>
            <a:ext cx="85034" cy="45719"/>
          </a:xfrm>
          <a:prstGeom prst="mathMin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Zaoblený obdélník 183"/>
          <p:cNvSpPr/>
          <p:nvPr/>
        </p:nvSpPr>
        <p:spPr>
          <a:xfrm rot="-1200000">
            <a:off x="6391018" y="2838399"/>
            <a:ext cx="144016" cy="10801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ál 216"/>
          <p:cNvSpPr/>
          <p:nvPr/>
        </p:nvSpPr>
        <p:spPr>
          <a:xfrm rot="4080000" flipH="1">
            <a:off x="6405152" y="2836102"/>
            <a:ext cx="115748" cy="105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ál 15"/>
          <p:cNvSpPr/>
          <p:nvPr/>
        </p:nvSpPr>
        <p:spPr>
          <a:xfrm rot="4080000" flipH="1">
            <a:off x="2442415" y="1888744"/>
            <a:ext cx="115748" cy="105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0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8282">
        <p14:gallery dir="l"/>
      </p:transition>
    </mc:Choice>
    <mc:Fallback xmlns="">
      <p:transition spd="slow" advTm="88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25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7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25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75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2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75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225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325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375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425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3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7135 0.27708 L 0.43333 0.13819 " pathEditMode="relative" ptsTypes="AAA">
                                      <p:cBhvr>
                                        <p:cTn id="2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36302 0.13819 L -0.43385 -0.13889 " pathEditMode="relative" ptsTypes="AAA">
                                      <p:cBhvr>
                                        <p:cTn id="246" dur="5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3" grpId="0" animBg="1"/>
      <p:bldP spid="95" grpId="0" animBg="1"/>
      <p:bldP spid="2" grpId="0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184" grpId="0" animBg="1"/>
      <p:bldP spid="217" grpId="0" animBg="1"/>
      <p:bldP spid="217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Zástupný symbol pro obsah 4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1" y="1118060"/>
            <a:ext cx="6883058" cy="41012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" name="Minus 121"/>
          <p:cNvSpPr/>
          <p:nvPr/>
        </p:nvSpPr>
        <p:spPr>
          <a:xfrm rot="7380000">
            <a:off x="3066797" y="2370982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Minus 122"/>
          <p:cNvSpPr/>
          <p:nvPr/>
        </p:nvSpPr>
        <p:spPr>
          <a:xfrm rot="7260000">
            <a:off x="3004800" y="2467308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Minus 123"/>
          <p:cNvSpPr/>
          <p:nvPr/>
        </p:nvSpPr>
        <p:spPr>
          <a:xfrm rot="7260000">
            <a:off x="2944785" y="256374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Minus 124"/>
          <p:cNvSpPr/>
          <p:nvPr/>
        </p:nvSpPr>
        <p:spPr>
          <a:xfrm rot="7260000">
            <a:off x="2890734" y="2659547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Minus 125"/>
          <p:cNvSpPr/>
          <p:nvPr/>
        </p:nvSpPr>
        <p:spPr>
          <a:xfrm rot="7260000">
            <a:off x="2840540" y="2749051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Minus 126"/>
          <p:cNvSpPr/>
          <p:nvPr/>
        </p:nvSpPr>
        <p:spPr>
          <a:xfrm rot="7260000">
            <a:off x="2783338" y="2845487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Minus 127"/>
          <p:cNvSpPr/>
          <p:nvPr/>
        </p:nvSpPr>
        <p:spPr>
          <a:xfrm rot="7260000">
            <a:off x="2725493" y="293608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Minus 128"/>
          <p:cNvSpPr/>
          <p:nvPr/>
        </p:nvSpPr>
        <p:spPr>
          <a:xfrm rot="10620000">
            <a:off x="3985433" y="317356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inus 134"/>
          <p:cNvSpPr/>
          <p:nvPr/>
        </p:nvSpPr>
        <p:spPr>
          <a:xfrm rot="10620000">
            <a:off x="4091455" y="3164625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inus 135"/>
          <p:cNvSpPr/>
          <p:nvPr/>
        </p:nvSpPr>
        <p:spPr>
          <a:xfrm rot="10620000">
            <a:off x="4203009" y="3160435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Minus 136"/>
          <p:cNvSpPr/>
          <p:nvPr/>
        </p:nvSpPr>
        <p:spPr>
          <a:xfrm rot="10620000">
            <a:off x="4321665" y="3155264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inus 137"/>
          <p:cNvSpPr/>
          <p:nvPr/>
        </p:nvSpPr>
        <p:spPr>
          <a:xfrm rot="10620000">
            <a:off x="4436993" y="314920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Minus 138"/>
          <p:cNvSpPr/>
          <p:nvPr/>
        </p:nvSpPr>
        <p:spPr>
          <a:xfrm rot="10620000">
            <a:off x="4544301" y="3142299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Minus 139"/>
          <p:cNvSpPr/>
          <p:nvPr/>
        </p:nvSpPr>
        <p:spPr>
          <a:xfrm rot="10620000">
            <a:off x="4660169" y="3135981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Minus 140"/>
          <p:cNvSpPr/>
          <p:nvPr/>
        </p:nvSpPr>
        <p:spPr>
          <a:xfrm rot="10620000">
            <a:off x="4763555" y="3130209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Minus 141"/>
          <p:cNvSpPr/>
          <p:nvPr/>
        </p:nvSpPr>
        <p:spPr>
          <a:xfrm rot="10620000" flipV="1">
            <a:off x="4868760" y="312534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Minus 142"/>
          <p:cNvSpPr/>
          <p:nvPr/>
        </p:nvSpPr>
        <p:spPr>
          <a:xfrm rot="10620000">
            <a:off x="4975886" y="3116772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Minus 143"/>
          <p:cNvSpPr/>
          <p:nvPr/>
        </p:nvSpPr>
        <p:spPr>
          <a:xfrm rot="10620000">
            <a:off x="5086736" y="3110929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Minus 144"/>
          <p:cNvSpPr/>
          <p:nvPr/>
        </p:nvSpPr>
        <p:spPr>
          <a:xfrm rot="10620000">
            <a:off x="5202573" y="3105157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Minus 145"/>
          <p:cNvSpPr/>
          <p:nvPr/>
        </p:nvSpPr>
        <p:spPr>
          <a:xfrm rot="10620000">
            <a:off x="5320622" y="309639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Minus 146"/>
          <p:cNvSpPr/>
          <p:nvPr/>
        </p:nvSpPr>
        <p:spPr>
          <a:xfrm rot="10620000">
            <a:off x="5424540" y="3091719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Minus 147"/>
          <p:cNvSpPr/>
          <p:nvPr/>
        </p:nvSpPr>
        <p:spPr>
          <a:xfrm rot="10620000">
            <a:off x="5523693" y="308587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Minus 148"/>
          <p:cNvSpPr/>
          <p:nvPr/>
        </p:nvSpPr>
        <p:spPr>
          <a:xfrm rot="10620000">
            <a:off x="5627762" y="3079627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Minus 149"/>
          <p:cNvSpPr/>
          <p:nvPr/>
        </p:nvSpPr>
        <p:spPr>
          <a:xfrm rot="10620000">
            <a:off x="5739553" y="3075156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Minus 150"/>
          <p:cNvSpPr/>
          <p:nvPr/>
        </p:nvSpPr>
        <p:spPr>
          <a:xfrm rot="10620000">
            <a:off x="5849643" y="3069079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Minus 151"/>
          <p:cNvSpPr/>
          <p:nvPr/>
        </p:nvSpPr>
        <p:spPr>
          <a:xfrm rot="10620000">
            <a:off x="5952334" y="3066512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Minus 152"/>
          <p:cNvSpPr/>
          <p:nvPr/>
        </p:nvSpPr>
        <p:spPr>
          <a:xfrm rot="10620000">
            <a:off x="6064997" y="3061414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Minus 153"/>
          <p:cNvSpPr/>
          <p:nvPr/>
        </p:nvSpPr>
        <p:spPr>
          <a:xfrm rot="10620000">
            <a:off x="6167774" y="3059947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Minus 154"/>
          <p:cNvSpPr/>
          <p:nvPr/>
        </p:nvSpPr>
        <p:spPr>
          <a:xfrm rot="10620000">
            <a:off x="6270552" y="3055908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Minus 155"/>
          <p:cNvSpPr/>
          <p:nvPr/>
        </p:nvSpPr>
        <p:spPr>
          <a:xfrm rot="10620000">
            <a:off x="6379661" y="3050642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Minus 156"/>
          <p:cNvSpPr/>
          <p:nvPr/>
        </p:nvSpPr>
        <p:spPr>
          <a:xfrm rot="10620000">
            <a:off x="6488771" y="3048296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Minus 157"/>
          <p:cNvSpPr/>
          <p:nvPr/>
        </p:nvSpPr>
        <p:spPr>
          <a:xfrm rot="10620000">
            <a:off x="6593832" y="3048296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Minus 158"/>
          <p:cNvSpPr/>
          <p:nvPr/>
        </p:nvSpPr>
        <p:spPr>
          <a:xfrm rot="10620000">
            <a:off x="6699990" y="3044026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Minus 159"/>
          <p:cNvSpPr/>
          <p:nvPr/>
        </p:nvSpPr>
        <p:spPr>
          <a:xfrm rot="10620000">
            <a:off x="6807544" y="3046121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Minus 160"/>
          <p:cNvSpPr/>
          <p:nvPr/>
        </p:nvSpPr>
        <p:spPr>
          <a:xfrm rot="10620000">
            <a:off x="6915044" y="3038181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Minus 161"/>
          <p:cNvSpPr/>
          <p:nvPr/>
        </p:nvSpPr>
        <p:spPr>
          <a:xfrm rot="10920000">
            <a:off x="7027022" y="3043686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Šestiúhelník 17"/>
          <p:cNvSpPr/>
          <p:nvPr/>
        </p:nvSpPr>
        <p:spPr>
          <a:xfrm rot="-180000">
            <a:off x="7004426" y="3003746"/>
            <a:ext cx="144016" cy="108012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ovéPole 21"/>
          <p:cNvSpPr txBox="1"/>
          <p:nvPr/>
        </p:nvSpPr>
        <p:spPr>
          <a:xfrm>
            <a:off x="4245526" y="2650852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min</a:t>
            </a:r>
            <a:endParaRPr lang="en-U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784016" y="2441249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cs-CZ" sz="2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</a:t>
            </a:r>
            <a:endParaRPr lang="en-U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" name="Šestiúhelník 162"/>
          <p:cNvSpPr/>
          <p:nvPr/>
        </p:nvSpPr>
        <p:spPr>
          <a:xfrm rot="7200000">
            <a:off x="3092535" y="2239422"/>
            <a:ext cx="144016" cy="108012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Nadpis 4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9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Slatina - Ústřední hřbitov - Nové sady</a:t>
            </a:r>
            <a:endParaRPr lang="en-US" sz="3900" dirty="0"/>
          </a:p>
        </p:txBody>
      </p:sp>
      <p:graphicFrame>
        <p:nvGraphicFramePr>
          <p:cNvPr id="61" name="Tabulka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017725"/>
              </p:ext>
            </p:extLst>
          </p:nvPr>
        </p:nvGraphicFramePr>
        <p:xfrm>
          <a:off x="971608" y="5517232"/>
          <a:ext cx="720079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66"/>
                <a:gridCol w="2400266"/>
                <a:gridCol w="240026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MHD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Lanová dráha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Doba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24 min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5" name="Minus 164"/>
          <p:cNvSpPr/>
          <p:nvPr/>
        </p:nvSpPr>
        <p:spPr>
          <a:xfrm rot="7260000">
            <a:off x="2671484" y="3026938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Minus 165"/>
          <p:cNvSpPr/>
          <p:nvPr/>
        </p:nvSpPr>
        <p:spPr>
          <a:xfrm rot="7260000">
            <a:off x="2617080" y="3125344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Minus 166"/>
          <p:cNvSpPr/>
          <p:nvPr/>
        </p:nvSpPr>
        <p:spPr>
          <a:xfrm rot="10620000" flipV="1">
            <a:off x="3874621" y="3176672"/>
            <a:ext cx="85034" cy="46634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Minus 167"/>
          <p:cNvSpPr/>
          <p:nvPr/>
        </p:nvSpPr>
        <p:spPr>
          <a:xfrm rot="10620000">
            <a:off x="3748944" y="3184114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Minus 168"/>
          <p:cNvSpPr/>
          <p:nvPr/>
        </p:nvSpPr>
        <p:spPr>
          <a:xfrm rot="10620000">
            <a:off x="2658573" y="321862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Minus 169"/>
          <p:cNvSpPr/>
          <p:nvPr/>
        </p:nvSpPr>
        <p:spPr>
          <a:xfrm rot="10620000">
            <a:off x="2766986" y="321862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Minus 170"/>
          <p:cNvSpPr/>
          <p:nvPr/>
        </p:nvSpPr>
        <p:spPr>
          <a:xfrm rot="10620000">
            <a:off x="2877073" y="3218622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Minus 171"/>
          <p:cNvSpPr/>
          <p:nvPr/>
        </p:nvSpPr>
        <p:spPr>
          <a:xfrm rot="10620000">
            <a:off x="2988072" y="3209972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Minus 172"/>
          <p:cNvSpPr/>
          <p:nvPr/>
        </p:nvSpPr>
        <p:spPr>
          <a:xfrm rot="10620000">
            <a:off x="3097059" y="320997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Minus 173"/>
          <p:cNvSpPr/>
          <p:nvPr/>
        </p:nvSpPr>
        <p:spPr>
          <a:xfrm rot="10620000">
            <a:off x="3204800" y="3201325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Minus 174"/>
          <p:cNvSpPr/>
          <p:nvPr/>
        </p:nvSpPr>
        <p:spPr>
          <a:xfrm rot="10620000">
            <a:off x="3312895" y="3194294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Minus 175"/>
          <p:cNvSpPr/>
          <p:nvPr/>
        </p:nvSpPr>
        <p:spPr>
          <a:xfrm rot="10620000">
            <a:off x="3420042" y="3194598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Minus 176"/>
          <p:cNvSpPr/>
          <p:nvPr/>
        </p:nvSpPr>
        <p:spPr>
          <a:xfrm rot="10620000">
            <a:off x="3522820" y="3192343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Minus 177"/>
          <p:cNvSpPr/>
          <p:nvPr/>
        </p:nvSpPr>
        <p:spPr>
          <a:xfrm rot="10620000">
            <a:off x="3629597" y="3187816"/>
            <a:ext cx="85034" cy="45719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Šestiúhelník 16"/>
          <p:cNvSpPr/>
          <p:nvPr/>
        </p:nvSpPr>
        <p:spPr>
          <a:xfrm rot="7200000">
            <a:off x="2533334" y="3187477"/>
            <a:ext cx="144016" cy="108012"/>
          </a:xfrm>
          <a:prstGeom prst="hexag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ál 18"/>
          <p:cNvSpPr/>
          <p:nvPr/>
        </p:nvSpPr>
        <p:spPr>
          <a:xfrm rot="4080000" flipH="1">
            <a:off x="7014001" y="2997281"/>
            <a:ext cx="115748" cy="105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Ovál 163"/>
          <p:cNvSpPr/>
          <p:nvPr/>
        </p:nvSpPr>
        <p:spPr>
          <a:xfrm rot="4080000" flipH="1">
            <a:off x="3110896" y="2242227"/>
            <a:ext cx="115748" cy="105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886">
        <p14:gallery dir="l"/>
      </p:transition>
    </mc:Choice>
    <mc:Fallback xmlns="">
      <p:transition spd="slow" advTm="47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7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7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2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7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75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75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0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48958 0.02871 L -0.42778 -0.11018 " pathEditMode="relative" ptsTypes="AAA">
                                      <p:cBhvr>
                                        <p:cTn id="22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632 0.14074 L 0.42847 0.11018 " pathEditMode="relative" ptsTypes="AAA">
                                      <p:cBhvr>
                                        <p:cTn id="223" dur="5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8" grpId="0" animBg="1"/>
      <p:bldP spid="22" grpId="0"/>
      <p:bldP spid="23" grpId="0"/>
      <p:bldP spid="163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" grpId="0" animBg="1"/>
      <p:bldP spid="19" grpId="0" animBg="1"/>
      <p:bldP spid="19" grpId="1" animBg="1"/>
      <p:bldP spid="164" grpId="0" animBg="1"/>
      <p:bldP spid="16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Minus 61"/>
          <p:cNvSpPr/>
          <p:nvPr/>
        </p:nvSpPr>
        <p:spPr>
          <a:xfrm>
            <a:off x="3089068" y="2965285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inus 65"/>
          <p:cNvSpPr/>
          <p:nvPr/>
        </p:nvSpPr>
        <p:spPr>
          <a:xfrm>
            <a:off x="3204526" y="2965284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0" y="1148345"/>
            <a:ext cx="6892197" cy="4165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Minus 66"/>
          <p:cNvSpPr/>
          <p:nvPr/>
        </p:nvSpPr>
        <p:spPr>
          <a:xfrm rot="-240000">
            <a:off x="3108717" y="3073382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Minus 82"/>
          <p:cNvSpPr/>
          <p:nvPr/>
        </p:nvSpPr>
        <p:spPr>
          <a:xfrm rot="1080000">
            <a:off x="4973875" y="2988139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Minus 83"/>
          <p:cNvSpPr/>
          <p:nvPr/>
        </p:nvSpPr>
        <p:spPr>
          <a:xfrm rot="1080000">
            <a:off x="5067426" y="3023018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Minus 84"/>
          <p:cNvSpPr/>
          <p:nvPr/>
        </p:nvSpPr>
        <p:spPr>
          <a:xfrm rot="1080000">
            <a:off x="5162426" y="3057927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Minus 85"/>
          <p:cNvSpPr/>
          <p:nvPr/>
        </p:nvSpPr>
        <p:spPr>
          <a:xfrm rot="1080000">
            <a:off x="5257426" y="3092192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Minus 86"/>
          <p:cNvSpPr/>
          <p:nvPr/>
        </p:nvSpPr>
        <p:spPr>
          <a:xfrm rot="1080000">
            <a:off x="5352536" y="3127482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Minus 87"/>
          <p:cNvSpPr/>
          <p:nvPr/>
        </p:nvSpPr>
        <p:spPr>
          <a:xfrm rot="1080000">
            <a:off x="5452717" y="3161951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Minus 88"/>
          <p:cNvSpPr/>
          <p:nvPr/>
        </p:nvSpPr>
        <p:spPr>
          <a:xfrm rot="1080000">
            <a:off x="5547718" y="3196830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Minus 89"/>
          <p:cNvSpPr/>
          <p:nvPr/>
        </p:nvSpPr>
        <p:spPr>
          <a:xfrm rot="1080000">
            <a:off x="5641188" y="3231709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Minus 90"/>
          <p:cNvSpPr/>
          <p:nvPr/>
        </p:nvSpPr>
        <p:spPr>
          <a:xfrm rot="1080000">
            <a:off x="5739572" y="3266587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Minus 91"/>
          <p:cNvSpPr/>
          <p:nvPr/>
        </p:nvSpPr>
        <p:spPr>
          <a:xfrm rot="1080000">
            <a:off x="5850058" y="3305775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Minus 92"/>
          <p:cNvSpPr/>
          <p:nvPr/>
        </p:nvSpPr>
        <p:spPr>
          <a:xfrm rot="1080000">
            <a:off x="5945060" y="3340654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Šestiúhelník 8"/>
          <p:cNvSpPr/>
          <p:nvPr/>
        </p:nvSpPr>
        <p:spPr>
          <a:xfrm rot="-60000">
            <a:off x="2970556" y="3037330"/>
            <a:ext cx="144016" cy="108012"/>
          </a:xfrm>
          <a:prstGeom prst="hexag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ovéPole 19"/>
          <p:cNvSpPr txBox="1"/>
          <p:nvPr/>
        </p:nvSpPr>
        <p:spPr>
          <a:xfrm>
            <a:off x="3791750" y="3107262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cs-CZ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</a:t>
            </a:r>
            <a:endParaRPr 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277982" y="2777112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cs-CZ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</a:t>
            </a:r>
            <a:endParaRPr 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Nadpis 4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2638"/>
          </a:xfrm>
        </p:spPr>
        <p:txBody>
          <a:bodyPr>
            <a:normAutofit/>
          </a:bodyPr>
          <a:lstStyle/>
          <a:p>
            <a:r>
              <a:rPr lang="cs-CZ" sz="39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Bystrc - Komín - Veveří</a:t>
            </a:r>
            <a:endParaRPr lang="cs-CZ" sz="39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aphicFrame>
        <p:nvGraphicFramePr>
          <p:cNvPr id="61" name="Zástupný symbol pro obsah 6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592042"/>
              </p:ext>
            </p:extLst>
          </p:nvPr>
        </p:nvGraphicFramePr>
        <p:xfrm>
          <a:off x="894420" y="5589240"/>
          <a:ext cx="73551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720"/>
                <a:gridCol w="2451720"/>
                <a:gridCol w="2451720"/>
              </a:tblGrid>
              <a:tr h="2880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MHD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Lanová dráha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cs-CZ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Doba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/>
                        </a:rPr>
                        <a:t>35 min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 min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Šestiúhelník 10"/>
          <p:cNvSpPr/>
          <p:nvPr/>
        </p:nvSpPr>
        <p:spPr>
          <a:xfrm rot="1380000">
            <a:off x="6531592" y="3524850"/>
            <a:ext cx="144016" cy="108012"/>
          </a:xfrm>
          <a:prstGeom prst="hexag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Minus 162"/>
          <p:cNvSpPr/>
          <p:nvPr/>
        </p:nvSpPr>
        <p:spPr>
          <a:xfrm rot="1080000">
            <a:off x="6044188" y="3378160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Minus 163"/>
          <p:cNvSpPr/>
          <p:nvPr/>
        </p:nvSpPr>
        <p:spPr>
          <a:xfrm rot="1080000">
            <a:off x="6147648" y="3410413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Minus 164"/>
          <p:cNvSpPr/>
          <p:nvPr/>
        </p:nvSpPr>
        <p:spPr>
          <a:xfrm rot="1080000">
            <a:off x="6255369" y="3447919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Minus 165"/>
          <p:cNvSpPr/>
          <p:nvPr/>
        </p:nvSpPr>
        <p:spPr>
          <a:xfrm rot="1080000">
            <a:off x="6350370" y="3481780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Minus 166"/>
          <p:cNvSpPr/>
          <p:nvPr/>
        </p:nvSpPr>
        <p:spPr>
          <a:xfrm rot="1080000">
            <a:off x="6445984" y="3517677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Minus 167"/>
          <p:cNvSpPr/>
          <p:nvPr/>
        </p:nvSpPr>
        <p:spPr>
          <a:xfrm rot="-240000">
            <a:off x="3206996" y="3066605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Minus 168"/>
          <p:cNvSpPr/>
          <p:nvPr/>
        </p:nvSpPr>
        <p:spPr>
          <a:xfrm rot="-240000">
            <a:off x="3311507" y="3060155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Minus 169"/>
          <p:cNvSpPr/>
          <p:nvPr/>
        </p:nvSpPr>
        <p:spPr>
          <a:xfrm rot="-240000">
            <a:off x="3414234" y="3053971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Minus 170"/>
          <p:cNvSpPr/>
          <p:nvPr/>
        </p:nvSpPr>
        <p:spPr>
          <a:xfrm rot="-240000">
            <a:off x="3514639" y="3048817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Minus 171"/>
          <p:cNvSpPr/>
          <p:nvPr/>
        </p:nvSpPr>
        <p:spPr>
          <a:xfrm rot="-240000">
            <a:off x="3616512" y="3042705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Minus 172"/>
          <p:cNvSpPr/>
          <p:nvPr/>
        </p:nvSpPr>
        <p:spPr>
          <a:xfrm rot="-240000">
            <a:off x="3719167" y="3035834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Minus 173"/>
          <p:cNvSpPr/>
          <p:nvPr/>
        </p:nvSpPr>
        <p:spPr>
          <a:xfrm rot="-240000">
            <a:off x="3821938" y="3029652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Minus 174"/>
          <p:cNvSpPr/>
          <p:nvPr/>
        </p:nvSpPr>
        <p:spPr>
          <a:xfrm rot="-240000">
            <a:off x="3925419" y="3023048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Minus 175"/>
          <p:cNvSpPr/>
          <p:nvPr/>
        </p:nvSpPr>
        <p:spPr>
          <a:xfrm rot="-240000">
            <a:off x="4031211" y="3016935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Minus 176"/>
          <p:cNvSpPr/>
          <p:nvPr/>
        </p:nvSpPr>
        <p:spPr>
          <a:xfrm rot="-240000">
            <a:off x="4134661" y="3010754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Minus 177"/>
          <p:cNvSpPr/>
          <p:nvPr/>
        </p:nvSpPr>
        <p:spPr>
          <a:xfrm rot="-240000">
            <a:off x="4232631" y="3003882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Minus 178"/>
          <p:cNvSpPr/>
          <p:nvPr/>
        </p:nvSpPr>
        <p:spPr>
          <a:xfrm rot="-240000">
            <a:off x="4341022" y="2995027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Minus 179"/>
          <p:cNvSpPr/>
          <p:nvPr/>
        </p:nvSpPr>
        <p:spPr>
          <a:xfrm rot="-240000">
            <a:off x="4444956" y="2984983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Minus 180"/>
          <p:cNvSpPr/>
          <p:nvPr/>
        </p:nvSpPr>
        <p:spPr>
          <a:xfrm rot="-240000">
            <a:off x="4546792" y="2979029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Minus 181"/>
          <p:cNvSpPr/>
          <p:nvPr/>
        </p:nvSpPr>
        <p:spPr>
          <a:xfrm rot="-240000">
            <a:off x="4645499" y="2972820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Minus 182"/>
          <p:cNvSpPr/>
          <p:nvPr/>
        </p:nvSpPr>
        <p:spPr>
          <a:xfrm rot="-240000">
            <a:off x="4748876" y="2965394"/>
            <a:ext cx="85034" cy="45719"/>
          </a:xfrm>
          <a:prstGeom prst="mathMinus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Šestiúhelník 9"/>
          <p:cNvSpPr/>
          <p:nvPr/>
        </p:nvSpPr>
        <p:spPr>
          <a:xfrm rot="420000">
            <a:off x="4823735" y="2908465"/>
            <a:ext cx="144016" cy="108012"/>
          </a:xfrm>
          <a:prstGeom prst="hexag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/>
          <p:cNvSpPr/>
          <p:nvPr/>
        </p:nvSpPr>
        <p:spPr>
          <a:xfrm rot="4080000" flipH="1">
            <a:off x="2980184" y="3038510"/>
            <a:ext cx="115748" cy="105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ál 23"/>
          <p:cNvSpPr/>
          <p:nvPr/>
        </p:nvSpPr>
        <p:spPr>
          <a:xfrm rot="4080000" flipH="1">
            <a:off x="6545725" y="3530431"/>
            <a:ext cx="115748" cy="105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533">
        <p14:gallery dir="l"/>
      </p:transition>
    </mc:Choice>
    <mc:Fallback xmlns="">
      <p:transition spd="slow" advTm="52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7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20313 -0.01389 L 0.39063 0.07431 " pathEditMode="relative" ptsTypes="AAA">
                                      <p:cBhvr>
                                        <p:cTn id="16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18803 -0.08889 L -0.39063 -0.07153 " pathEditMode="relative" ptsTypes="AAA">
                                      <p:cBhvr>
                                        <p:cTn id="16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20" grpId="0"/>
      <p:bldP spid="21" grpId="0"/>
      <p:bldP spid="11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0" grpId="0" animBg="1"/>
      <p:bldP spid="12" grpId="0" animBg="1"/>
      <p:bldP spid="12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Nadpis 4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9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Řečkovice - Semilasso - Moravské nám.</a:t>
            </a:r>
            <a:endParaRPr lang="en-US" sz="3900" dirty="0"/>
          </a:p>
        </p:txBody>
      </p:sp>
      <p:pic>
        <p:nvPicPr>
          <p:cNvPr id="47" name="Zástupný symbol pro obsah 4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44" y="1390408"/>
            <a:ext cx="6289713" cy="38731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Minus 27"/>
          <p:cNvSpPr/>
          <p:nvPr/>
        </p:nvSpPr>
        <p:spPr>
          <a:xfrm rot="4020000">
            <a:off x="4176854" y="2402045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/>
          <p:cNvSpPr/>
          <p:nvPr/>
        </p:nvSpPr>
        <p:spPr>
          <a:xfrm rot="4020000">
            <a:off x="4219953" y="2498015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/>
          <p:cNvSpPr/>
          <p:nvPr/>
        </p:nvSpPr>
        <p:spPr>
          <a:xfrm rot="4020000">
            <a:off x="4261418" y="2596893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30"/>
          <p:cNvSpPr/>
          <p:nvPr/>
        </p:nvSpPr>
        <p:spPr>
          <a:xfrm rot="4020000">
            <a:off x="4303304" y="2692862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 rot="4020000">
            <a:off x="4340427" y="2788831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 rot="4080000">
            <a:off x="4426508" y="2978747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 rot="4080000">
            <a:off x="4465195" y="3074885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 rot="4080000">
            <a:off x="4505573" y="3170853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/>
          <p:cNvSpPr/>
          <p:nvPr/>
        </p:nvSpPr>
        <p:spPr>
          <a:xfrm rot="4080000">
            <a:off x="4546914" y="3273210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inus 37"/>
          <p:cNvSpPr/>
          <p:nvPr/>
        </p:nvSpPr>
        <p:spPr>
          <a:xfrm rot="4080000">
            <a:off x="4585588" y="3369179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inus 38"/>
          <p:cNvSpPr/>
          <p:nvPr/>
        </p:nvSpPr>
        <p:spPr>
          <a:xfrm rot="4080000">
            <a:off x="4622711" y="3469117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inus 39"/>
          <p:cNvSpPr/>
          <p:nvPr/>
        </p:nvSpPr>
        <p:spPr>
          <a:xfrm rot="4080000">
            <a:off x="4655968" y="3567096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inus 40"/>
          <p:cNvSpPr/>
          <p:nvPr/>
        </p:nvSpPr>
        <p:spPr>
          <a:xfrm rot="4080000">
            <a:off x="4694696" y="3661054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inus 41"/>
          <p:cNvSpPr/>
          <p:nvPr/>
        </p:nvSpPr>
        <p:spPr>
          <a:xfrm rot="4080000">
            <a:off x="4730213" y="3753313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inus 42"/>
          <p:cNvSpPr/>
          <p:nvPr/>
        </p:nvSpPr>
        <p:spPr>
          <a:xfrm rot="4020000">
            <a:off x="4131876" y="2306076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inus 43"/>
          <p:cNvSpPr/>
          <p:nvPr/>
        </p:nvSpPr>
        <p:spPr>
          <a:xfrm rot="4020000">
            <a:off x="4090718" y="2216476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47"/>
          <p:cNvSpPr/>
          <p:nvPr/>
        </p:nvSpPr>
        <p:spPr>
          <a:xfrm rot="4080000">
            <a:off x="4843389" y="4034298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inus 48"/>
          <p:cNvSpPr/>
          <p:nvPr/>
        </p:nvSpPr>
        <p:spPr>
          <a:xfrm rot="4080000">
            <a:off x="4805857" y="3944410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inus 49"/>
          <p:cNvSpPr/>
          <p:nvPr/>
        </p:nvSpPr>
        <p:spPr>
          <a:xfrm rot="4080000">
            <a:off x="4768942" y="3848442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inus 50"/>
          <p:cNvSpPr/>
          <p:nvPr/>
        </p:nvSpPr>
        <p:spPr>
          <a:xfrm rot="4080000">
            <a:off x="4882901" y="4133248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inus 51"/>
          <p:cNvSpPr/>
          <p:nvPr/>
        </p:nvSpPr>
        <p:spPr>
          <a:xfrm rot="4080000">
            <a:off x="4922107" y="4227526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inus 52"/>
          <p:cNvSpPr/>
          <p:nvPr/>
        </p:nvSpPr>
        <p:spPr>
          <a:xfrm rot="4080000">
            <a:off x="4964850" y="4326428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aoblený obdélník 5"/>
          <p:cNvSpPr/>
          <p:nvPr/>
        </p:nvSpPr>
        <p:spPr>
          <a:xfrm rot="4020000">
            <a:off x="4361355" y="2853751"/>
            <a:ext cx="130924" cy="10801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inus 53"/>
          <p:cNvSpPr/>
          <p:nvPr/>
        </p:nvSpPr>
        <p:spPr>
          <a:xfrm rot="4080000">
            <a:off x="4999663" y="4421971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inus 54"/>
          <p:cNvSpPr/>
          <p:nvPr/>
        </p:nvSpPr>
        <p:spPr>
          <a:xfrm rot="4080000">
            <a:off x="5038203" y="4520548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55"/>
          <p:cNvSpPr/>
          <p:nvPr/>
        </p:nvSpPr>
        <p:spPr>
          <a:xfrm rot="4080000">
            <a:off x="5074889" y="4616091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56"/>
          <p:cNvSpPr/>
          <p:nvPr/>
        </p:nvSpPr>
        <p:spPr>
          <a:xfrm rot="4080000">
            <a:off x="5110531" y="4711634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Minus 57"/>
          <p:cNvSpPr/>
          <p:nvPr/>
        </p:nvSpPr>
        <p:spPr>
          <a:xfrm rot="4080000">
            <a:off x="5146030" y="4807177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inus 58"/>
          <p:cNvSpPr/>
          <p:nvPr/>
        </p:nvSpPr>
        <p:spPr>
          <a:xfrm rot="4080000">
            <a:off x="5182199" y="4902720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inus 59"/>
          <p:cNvSpPr/>
          <p:nvPr/>
        </p:nvSpPr>
        <p:spPr>
          <a:xfrm rot="4080000">
            <a:off x="5216422" y="4993093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aoblený obdélník 6"/>
          <p:cNvSpPr/>
          <p:nvPr/>
        </p:nvSpPr>
        <p:spPr>
          <a:xfrm rot="4080000">
            <a:off x="5223618" y="5009717"/>
            <a:ext cx="144016" cy="10801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4339386" y="1930255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min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38905" y="3702024"/>
            <a:ext cx="780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1" name="Tabulka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632653"/>
              </p:ext>
            </p:extLst>
          </p:nvPr>
        </p:nvGraphicFramePr>
        <p:xfrm>
          <a:off x="1524000" y="558924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MHD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Lanová dráha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Doba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 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 min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6" name="Minus 45"/>
          <p:cNvSpPr/>
          <p:nvPr/>
        </p:nvSpPr>
        <p:spPr>
          <a:xfrm rot="4020000">
            <a:off x="4047949" y="2128130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Minus 61"/>
          <p:cNvSpPr/>
          <p:nvPr/>
        </p:nvSpPr>
        <p:spPr>
          <a:xfrm rot="4020000">
            <a:off x="4003064" y="2032161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Minus 62"/>
          <p:cNvSpPr/>
          <p:nvPr/>
        </p:nvSpPr>
        <p:spPr>
          <a:xfrm rot="4020000">
            <a:off x="3959715" y="1936193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inus 63"/>
          <p:cNvSpPr/>
          <p:nvPr/>
        </p:nvSpPr>
        <p:spPr>
          <a:xfrm rot="4020000">
            <a:off x="3918708" y="1841313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inus 65"/>
          <p:cNvSpPr/>
          <p:nvPr/>
        </p:nvSpPr>
        <p:spPr>
          <a:xfrm rot="4020000">
            <a:off x="3832978" y="1654936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inus 66"/>
          <p:cNvSpPr/>
          <p:nvPr/>
        </p:nvSpPr>
        <p:spPr>
          <a:xfrm rot="4020000">
            <a:off x="3792525" y="1561298"/>
            <a:ext cx="8503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67"/>
          <p:cNvSpPr/>
          <p:nvPr/>
        </p:nvSpPr>
        <p:spPr>
          <a:xfrm rot="4020000">
            <a:off x="3879219" y="1745175"/>
            <a:ext cx="77304" cy="45719"/>
          </a:xfrm>
          <a:prstGeom prst="mathMin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aoblený obdélník 4"/>
          <p:cNvSpPr/>
          <p:nvPr/>
        </p:nvSpPr>
        <p:spPr>
          <a:xfrm rot="3900000">
            <a:off x="3719095" y="1440391"/>
            <a:ext cx="144016" cy="10801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ál 7"/>
          <p:cNvSpPr/>
          <p:nvPr/>
        </p:nvSpPr>
        <p:spPr>
          <a:xfrm rot="4080000" flipH="1">
            <a:off x="3738117" y="1441571"/>
            <a:ext cx="115748" cy="105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ál 24"/>
          <p:cNvSpPr/>
          <p:nvPr/>
        </p:nvSpPr>
        <p:spPr>
          <a:xfrm rot="4080000" flipH="1">
            <a:off x="5231362" y="4997351"/>
            <a:ext cx="115748" cy="1056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904">
        <p14:gallery dir="l"/>
      </p:transition>
    </mc:Choice>
    <mc:Fallback xmlns="">
      <p:transition spd="slow" advTm="33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7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7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25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7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8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6945 0.20833 L 0.16459 0.52222 " pathEditMode="relative" ptsTypes="AAA">
                                      <p:cBhvr>
                                        <p:cTn id="16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09584 -0.31481 L -0.16389 -0.52037 " pathEditMode="relative" ptsTypes="AAA">
                                      <p:cBhvr>
                                        <p:cTn id="17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7" grpId="0" animBg="1"/>
      <p:bldP spid="3" grpId="0"/>
      <p:bldP spid="4" grpId="0"/>
      <p:bldP spid="46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5" grpId="0" animBg="1"/>
      <p:bldP spid="8" grpId="0" animBg="1"/>
      <p:bldP spid="8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Průzkum</a:t>
            </a:r>
            <a:endParaRPr 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Měli byste o zavedení tohoto systému ve vašem městě zájem?</a:t>
            </a:r>
          </a:p>
          <a:p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Jaké potenciální výhody a nevýhody vidíte u tohoto dopravního systému?</a:t>
            </a:r>
          </a:p>
          <a:p>
            <a:pPr lvl="1"/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rychlost</a:t>
            </a:r>
          </a:p>
          <a:p>
            <a:pPr lvl="1"/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frekvence</a:t>
            </a:r>
          </a:p>
          <a:p>
            <a:pPr lvl="1"/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atraktivita</a:t>
            </a:r>
          </a:p>
          <a:p>
            <a:pPr lvl="1"/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 výstavby a jízdného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3754136740"/>
              </p:ext>
            </p:extLst>
          </p:nvPr>
        </p:nvGraphicFramePr>
        <p:xfrm>
          <a:off x="1907704" y="2708920"/>
          <a:ext cx="532859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69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220">
        <p14:gallery dir="l"/>
      </p:transition>
    </mc:Choice>
    <mc:Fallback xmlns="">
      <p:transition spd="slow" advTm="50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|36.6|1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2.6|8.1|7.7|6.3|6.6|20.8|11.7|5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4.9|21|13.1|25.2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1850</TotalTime>
  <Words>301</Words>
  <Application>Microsoft Office PowerPoint</Application>
  <PresentationFormat>Předvádění na obrazovce (4:3)</PresentationFormat>
  <Paragraphs>86</Paragraphs>
  <Slides>10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Lanovky jako alternativa pro MHD Brno</vt:lpstr>
      <vt:lpstr>Kabinové lanovky</vt:lpstr>
      <vt:lpstr>Pro a proti</vt:lpstr>
      <vt:lpstr>Využití aneb lanovky ve světě</vt:lpstr>
      <vt:lpstr>Pisárky - Nové sady</vt:lpstr>
      <vt:lpstr>Slatina - Ústřední hřbitov - Nové sady</vt:lpstr>
      <vt:lpstr>Bystrc - Komín - Veveří</vt:lpstr>
      <vt:lpstr>Řečkovice - Semilasso - Moravské nám.</vt:lpstr>
      <vt:lpstr>Průzkum</vt:lpstr>
      <vt:lpstr>Závěr a zdroje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HP</dc:creator>
  <cp:lastModifiedBy>HP</cp:lastModifiedBy>
  <cp:revision>93</cp:revision>
  <dcterms:created xsi:type="dcterms:W3CDTF">2013-12-05T18:50:51Z</dcterms:created>
  <dcterms:modified xsi:type="dcterms:W3CDTF">2014-02-11T19:24:46Z</dcterms:modified>
</cp:coreProperties>
</file>