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3" r:id="rId11"/>
    <p:sldId id="265" r:id="rId12"/>
    <p:sldId id="266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B7C2CB6-4025-4B8A-9143-F1443E8B2A07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64C5DB7-BFB1-4357-BF09-8F30FA29F03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43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cs-CZ" dirty="0"/>
              <a:t>Dobrý den, vážení dámy a pánové. Dovolte, aby se Vám představil. Mé jméno je Martin Starý a studuji Střední průmyslovou školu dopravní v Praze. Připravil jsem si prezentaci na téma Problematika dopravy na Rychnovsku, která Vás blíže seznámí se současnou situací dopravy na Rychnovsku. </a:t>
            </a:r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3BDFC-8042-433A-B094-7EE3FE20B4C6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5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B1B11-41CD-4267-906C-970D3B2DA239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945FA-C040-4E3D-A700-E0DEECDD37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730997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B95A8-0C73-4A67-99E8-7BCE42CE9880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2304D-6133-49FA-B4E8-C831D67167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8744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12139-C5BB-44CF-98D8-1F4864BA0C8A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70F3B1-5AF2-4D2D-8D5A-62EE3D79AC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8549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74B7A9-C368-4416-9FAA-21EBC1375EA7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104CE0-2FF8-4C05-BBC3-981AE335216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374460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A40BE-5AF8-49A9-8F7C-97BDFE0E745D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372264-CC6B-4D72-A847-EFE3E2E5BD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512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E054BD-5C50-464F-978A-E863FC70382B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3ACBB-F08D-463A-9C76-480C5038C4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9785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22267C-C511-4009-A478-29F7563AC66D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FED21-9256-4D56-99F7-4BCE2DD79A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157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DC510-A130-4BF1-B43F-8FDAC93D1426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862EE-75DC-4A37-9221-D713D59B1F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214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29871-0D9F-42C2-8217-EE434215AFFF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6E315-0477-40E7-BDC5-742131691E3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3569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BFB1E-8F89-4D11-A1E9-D7D45B117686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CE168-A8CA-41AA-AFA7-1498D497E4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3335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656149-77C3-42FE-9706-362572EBC16C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BD51D-2364-4C38-9245-BDB6295D9A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030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944A4DB-6AF8-471F-A938-5FC4347FB794}" type="datetime1">
              <a:rPr lang="cs-CZ"/>
              <a:pPr lvl="0"/>
              <a:t>30.3.2017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86F0840-FAF8-42F5-889E-C14EB374262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/>
          <p:cNvSpPr/>
          <p:nvPr/>
        </p:nvSpPr>
        <p:spPr>
          <a:xfrm>
            <a:off x="0" y="4194627"/>
            <a:ext cx="12191996" cy="1923138"/>
          </a:xfrm>
          <a:prstGeom prst="rect">
            <a:avLst/>
          </a:prstGeom>
          <a:solidFill>
            <a:srgbClr val="FFFFFF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55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itchFamily="18"/>
                <a:cs typeface="Times New Roman" pitchFamily="18"/>
              </a:rPr>
              <a:t>Problematika dopravy na Rychnovsku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Martin Starý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VOŠ a SPŠ dopravní, Praha 1, Masná 18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96003" y="298789"/>
            <a:ext cx="10515600" cy="1325559"/>
          </a:xfrm>
        </p:spPr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3. Zvýšení rychlosti na trati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6"/>
          <p:cNvSpPr txBox="1">
            <a:spLocks noGrp="1"/>
          </p:cNvSpPr>
          <p:nvPr>
            <p:ph idx="1"/>
          </p:nvPr>
        </p:nvSpPr>
        <p:spPr>
          <a:xfrm>
            <a:off x="130631" y="1583823"/>
            <a:ext cx="12061365" cy="1370392"/>
          </a:xfrm>
        </p:spPr>
        <p:txBody>
          <a:bodyPr/>
          <a:lstStyle/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Napřímení tratě a snížení poloměru oblouků</a:t>
            </a:r>
          </a:p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Zvýšení maximální rychlosti na trati</a:t>
            </a:r>
          </a:p>
          <a:p>
            <a:pPr marL="457200" lvl="1" indent="0">
              <a:buNone/>
            </a:pPr>
            <a:r>
              <a:rPr lang="cs-CZ" sz="1800" dirty="0">
                <a:latin typeface="Times New Roman" pitchFamily="18"/>
                <a:cs typeface="Times New Roman" pitchFamily="18"/>
              </a:rPr>
              <a:t>(60 km/h </a:t>
            </a:r>
            <a:r>
              <a:rPr lang="cs-CZ" sz="18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cs-CZ" sz="1800" dirty="0">
                <a:latin typeface="Times New Roman" pitchFamily="18"/>
                <a:ea typeface="Tahoma" pitchFamily="34"/>
                <a:cs typeface="Times New Roman" pitchFamily="18"/>
              </a:rPr>
              <a:t>→ 100 km/h)</a:t>
            </a:r>
            <a:endParaRPr lang="cs-CZ" sz="1800" dirty="0">
              <a:latin typeface="Times New Roman" pitchFamily="18"/>
              <a:cs typeface="Times New Roman" pitchFamily="18"/>
            </a:endParaRPr>
          </a:p>
          <a:p>
            <a:pPr lvl="0" algn="ctr">
              <a:buFont typeface="Wingdings" pitchFamily="2"/>
              <a:buChar char=""/>
            </a:pPr>
            <a:endParaRPr lang="cs-CZ" sz="2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38" y="2226783"/>
            <a:ext cx="7438360" cy="4390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bdélník 4"/>
          <p:cNvSpPr/>
          <p:nvPr/>
        </p:nvSpPr>
        <p:spPr>
          <a:xfrm>
            <a:off x="260256" y="5301051"/>
            <a:ext cx="3671178" cy="13651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Častolovice zastávka – Synkov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Maximální rychlost: </a:t>
            </a:r>
            <a:r>
              <a:rPr lang="cs-CZ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</a:t>
            </a: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Plánovaná rychlost: </a:t>
            </a:r>
            <a:r>
              <a:rPr lang="cs-CZ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9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Délka úseku: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850 m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0256" y="3827285"/>
            <a:ext cx="3671178" cy="133309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Legenda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0089D5"/>
                </a:solidFill>
                <a:uFillTx/>
                <a:latin typeface="Times New Roman" pitchFamily="18"/>
                <a:cs typeface="Times New Roman" pitchFamily="18"/>
              </a:rPr>
              <a:t>Modrá čára </a:t>
            </a: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– navrhovaná trať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FF5252"/>
                </a:solidFill>
                <a:uFillTx/>
                <a:latin typeface="Times New Roman" pitchFamily="18"/>
                <a:cs typeface="Times New Roman" pitchFamily="18"/>
              </a:rPr>
              <a:t>Červená čára </a:t>
            </a: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– přeložka silnice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Černá čára – současná trať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Obdélník 7"/>
          <p:cNvSpPr/>
          <p:nvPr/>
        </p:nvSpPr>
        <p:spPr>
          <a:xfrm>
            <a:off x="260256" y="5305925"/>
            <a:ext cx="3671178" cy="13651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Slemeno – Rychnov nad Kněžnou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Maximální rychlost: </a:t>
            </a: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20 -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</a:t>
            </a: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Plánovaná rychlost: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70 - 80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Délka úseku: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1306 m</a:t>
            </a:r>
            <a:endParaRPr lang="cs-CZ" sz="1800" b="1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Obdélník 8"/>
          <p:cNvSpPr/>
          <p:nvPr/>
        </p:nvSpPr>
        <p:spPr>
          <a:xfrm>
            <a:off x="246623" y="5310799"/>
            <a:ext cx="3671178" cy="1365199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Rychnov n. Kněž. zas. - Lipovka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Maximální rychlost: </a:t>
            </a: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30 -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4</a:t>
            </a: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Plánovaná rychlost: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80 - 90 km/h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Délka úseku: </a:t>
            </a:r>
            <a:r>
              <a:rPr lang="cs-CZ" sz="18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1302 m</a:t>
            </a:r>
            <a:endParaRPr lang="cs-CZ" sz="1800" b="1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9" name="Obrázek 9"/>
          <p:cNvPicPr>
            <a:picLocks noChangeAspect="1"/>
          </p:cNvPicPr>
          <p:nvPr/>
        </p:nvPicPr>
        <p:blipFill>
          <a:blip r:embed="rId3"/>
          <a:srcRect l="5634"/>
          <a:stretch>
            <a:fillRect/>
          </a:stretch>
        </p:blipFill>
        <p:spPr>
          <a:xfrm>
            <a:off x="4175241" y="2588456"/>
            <a:ext cx="7868347" cy="4067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02" y="1882914"/>
            <a:ext cx="6353763" cy="47726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závěr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633046" y="1519312"/>
            <a:ext cx="10720757" cy="435133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itchFamily="18"/>
                <a:cs typeface="Times New Roman" pitchFamily="18"/>
              </a:rPr>
              <a:t>Snížení provozu na silničních komunikací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itchFamily="18"/>
                <a:cs typeface="Times New Roman" pitchFamily="18"/>
              </a:rPr>
              <a:t>Minimální nárok na další záběr půdního fondu</a:t>
            </a:r>
          </a:p>
          <a:p>
            <a:pPr lvl="0" indent="-288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itchFamily="18"/>
                <a:cs typeface="Times New Roman" pitchFamily="18"/>
              </a:rPr>
              <a:t>Přeprava velkého množství nákladu najednou</a:t>
            </a:r>
          </a:p>
          <a:p>
            <a:pPr lvl="0" indent="-288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itchFamily="18"/>
                <a:cs typeface="Times New Roman" pitchFamily="18"/>
              </a:rPr>
              <a:t>Ekologicky šetrná, efektivní a bezpečná doprava</a:t>
            </a:r>
          </a:p>
          <a:p>
            <a:pPr lvl="0" indent="-288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itchFamily="18"/>
                <a:cs typeface="Times New Roman" pitchFamily="18"/>
              </a:rPr>
              <a:t>Nižší finanční náklady na vybudování a provoz</a:t>
            </a:r>
          </a:p>
          <a:p>
            <a:pPr marL="0" lvl="0" indent="0">
              <a:buNone/>
            </a:pPr>
            <a:r>
              <a:rPr lang="cs-CZ" sz="2000" dirty="0">
                <a:latin typeface="Times New Roman" pitchFamily="18"/>
                <a:cs typeface="Times New Roman" pitchFamily="18"/>
              </a:rPr>
              <a:t> </a:t>
            </a:r>
          </a:p>
          <a:p>
            <a:pPr marL="0" lvl="0" indent="0">
              <a:buNone/>
            </a:pPr>
            <a:r>
              <a:rPr lang="cs-CZ" sz="2000" b="1" dirty="0">
                <a:latin typeface="Times New Roman" pitchFamily="18"/>
                <a:cs typeface="Times New Roman" pitchFamily="18"/>
              </a:rPr>
              <a:t>Další případné modernizace 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Elektrifikace trati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Spojení s projektem Dráhy Orlických hor</a:t>
            </a:r>
          </a:p>
        </p:txBody>
      </p:sp>
      <p:pic>
        <p:nvPicPr>
          <p:cNvPr id="4" name="Picture 2" descr="http://www.orlickedrahy.cz/images/projekt_ma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1433" y="1519312"/>
            <a:ext cx="5474254" cy="486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936674" y="2939512"/>
            <a:ext cx="10515600" cy="1325559"/>
          </a:xfrm>
        </p:spPr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DĚKUJI ZA POZORNOST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ZDROJE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Dráhy Orlických hor | www.orlickedrahy.cz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IDNES | www.idnes.cz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Aktuálně.cz | www.aktualne.cz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Rychnovský deník | www.rychnovsky.denik.cz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Mapy Google | www.google.cz/maps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Enteria | www.enteria.cz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VLADANFOTO | www.vladanfoto.cz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DVZ Landverkehr | http://www.dvz.de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SAXONY | https://business-saxony.com/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Vorderegger reisen | www.vorderegger.at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http://www.pngmart.com</a:t>
            </a:r>
          </a:p>
          <a:p>
            <a:pPr marL="0" lvl="0" indent="0"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http://www.eastmidlandsforklifts.co.uk </a:t>
            </a:r>
          </a:p>
          <a:p>
            <a:pPr marL="0" lvl="0" indent="0"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http://www.train-fever.com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Charakteristika regionu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V roce 2016 zde žilo 78 861 obyvatel</a:t>
            </a:r>
          </a:p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58% obyvatel žije ve městech</a:t>
            </a:r>
          </a:p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Centrum regionu okresní město Rychnov nad Kněžnou s 11 000 obyvateli</a:t>
            </a:r>
          </a:p>
          <a:p>
            <a:pPr marL="0" lvl="0" indent="0">
              <a:buNone/>
            </a:pPr>
            <a:endParaRPr lang="cs-CZ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cs-CZ" sz="2000" b="1" dirty="0">
                <a:latin typeface="Times New Roman" pitchFamily="18"/>
                <a:cs typeface="Times New Roman" pitchFamily="18"/>
              </a:rPr>
              <a:t>Hospodářství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Významný automobilový a strojírenský průmysl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Škoda Auto se sídlem v Kvasinách se 7 000 zaměstnanci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Výroba modelů Superb, Yeti, Kodiaq a Seat Ateca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Až 10% obyvatel regionu pracuje pro Škodu Auto nebo dodavatelskou společnost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Problémy s pracovní migrací cizinců a nedostatečná kapacita silničních komunikací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Silniční doprava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539024"/>
            <a:ext cx="10515600" cy="4351336"/>
          </a:xfrm>
        </p:spPr>
        <p:txBody>
          <a:bodyPr/>
          <a:lstStyle/>
          <a:p>
            <a:pPr lvl="0">
              <a:buFont typeface="Wingdings" pitchFamily="2"/>
              <a:buChar char="§"/>
            </a:pPr>
            <a:r>
              <a:rPr lang="cs-CZ" sz="2200" dirty="0">
                <a:latin typeface="Times New Roman" pitchFamily="18"/>
                <a:cs typeface="Times New Roman" pitchFamily="18"/>
              </a:rPr>
              <a:t>Silnice I./11 </a:t>
            </a:r>
            <a:r>
              <a:rPr lang="cs-CZ" sz="1500" dirty="0">
                <a:latin typeface="Times New Roman" pitchFamily="18"/>
                <a:cs typeface="Times New Roman" pitchFamily="18"/>
              </a:rPr>
              <a:t>- Týniště nad Orlicí, Častolovice, Kostelec nad Orlicí, Vamberk (západ ↔ východ)</a:t>
            </a:r>
          </a:p>
          <a:p>
            <a:pPr lvl="0">
              <a:buFont typeface="Wingdings" pitchFamily="2"/>
              <a:buChar char="§"/>
            </a:pPr>
            <a:r>
              <a:rPr lang="cs-CZ" sz="2200" dirty="0">
                <a:latin typeface="Times New Roman" pitchFamily="18"/>
                <a:cs typeface="Times New Roman" pitchFamily="18"/>
              </a:rPr>
              <a:t>Silnice I./14 </a:t>
            </a:r>
            <a:r>
              <a:rPr lang="cs-CZ" sz="1500" dirty="0">
                <a:latin typeface="Times New Roman" pitchFamily="18"/>
                <a:cs typeface="Times New Roman" pitchFamily="18"/>
              </a:rPr>
              <a:t>- Vamberk, Rychnov nad Kněžnou, Solnice, Náchod (sever ↔ jih)</a:t>
            </a:r>
            <a:endParaRPr lang="cs-CZ" sz="22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cs-CZ" sz="10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cs-CZ" sz="2200" dirty="0">
                <a:latin typeface="Times New Roman" pitchFamily="18"/>
                <a:cs typeface="Times New Roman" pitchFamily="18"/>
              </a:rPr>
              <a:t>Nedostatečná kapacita silničních komunikací</a:t>
            </a:r>
          </a:p>
          <a:p>
            <a:pPr lvl="0"/>
            <a:r>
              <a:rPr lang="cs-CZ" sz="2200" dirty="0">
                <a:latin typeface="Times New Roman" pitchFamily="18"/>
                <a:cs typeface="Times New Roman" pitchFamily="18"/>
              </a:rPr>
              <a:t>Obchvaty měst v plánování, dokončený obchvat Vamberka</a:t>
            </a:r>
          </a:p>
          <a:p>
            <a:pPr lvl="0"/>
            <a:r>
              <a:rPr lang="cs-CZ" sz="2200" dirty="0">
                <a:latin typeface="Times New Roman" pitchFamily="18"/>
                <a:cs typeface="Times New Roman" pitchFamily="18"/>
              </a:rPr>
              <a:t>V pracovní den projede Rychnovem nad Kněžnou 15 000 silničních vozidel</a:t>
            </a:r>
          </a:p>
          <a:p>
            <a:pPr marL="457200" lvl="1" indent="0">
              <a:buNone/>
            </a:pPr>
            <a:r>
              <a:rPr lang="cs-CZ" sz="1800" dirty="0">
                <a:latin typeface="Times New Roman" pitchFamily="18"/>
                <a:cs typeface="Times New Roman" pitchFamily="18"/>
              </a:rPr>
              <a:t>(Po dokončení průmyslové zóny se odhaduje nárůst až 20 000 silničních vozidel) </a:t>
            </a:r>
          </a:p>
          <a:p>
            <a:pPr lvl="0"/>
            <a:endParaRPr lang="cs-CZ" sz="2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12" y="4242466"/>
            <a:ext cx="4484747" cy="252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69" y="4242466"/>
            <a:ext cx="3360002" cy="2520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Železniční doprava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64234" y="1690688"/>
            <a:ext cx="11605845" cy="4682816"/>
          </a:xfrm>
        </p:spPr>
        <p:txBody>
          <a:bodyPr>
            <a:normAutofit/>
          </a:bodyPr>
          <a:lstStyle/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Trať 021 Týniště nad Orlicí – Častolovice - Letohrad</a:t>
            </a:r>
          </a:p>
          <a:p>
            <a:pPr lvl="0">
              <a:buFont typeface="Wingdings" pitchFamily="2"/>
              <a:buChar char="§"/>
            </a:pPr>
            <a:r>
              <a:rPr lang="cs-CZ" sz="2000" dirty="0">
                <a:latin typeface="Times New Roman" pitchFamily="18"/>
                <a:cs typeface="Times New Roman" pitchFamily="18"/>
              </a:rPr>
              <a:t>Trať 022 Častolovice – Solnice</a:t>
            </a:r>
          </a:p>
          <a:p>
            <a:pPr marL="0" lvl="0" indent="0">
              <a:buNone/>
            </a:pPr>
            <a:endParaRPr lang="cs-CZ" sz="10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Tratě jsou neelektrifikované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Dopravní uzel Týniště nad Orlicí (elektrifikovaný)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Roku 2015 dokončena první část modernizace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1800" dirty="0">
                <a:latin typeface="Times New Roman" pitchFamily="18"/>
                <a:cs typeface="Times New Roman" pitchFamily="18"/>
              </a:rPr>
              <a:t>Modernizace železničních stanic a zastávek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1800" dirty="0">
                <a:latin typeface="Times New Roman" pitchFamily="18"/>
                <a:cs typeface="Times New Roman" pitchFamily="18"/>
              </a:rPr>
              <a:t>Rekonstrukce trati Týniště nad Orlicí – Rychnov nad Kněžnou</a:t>
            </a:r>
            <a:endParaRPr lang="cs-CZ" sz="16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Druhá část modernizace, která měla za úkol zvýšit: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1800" dirty="0">
                <a:latin typeface="Times New Roman" pitchFamily="18"/>
                <a:cs typeface="Times New Roman" pitchFamily="18"/>
              </a:rPr>
              <a:t>Rychlost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1800" dirty="0">
                <a:latin typeface="Times New Roman" pitchFamily="18"/>
                <a:cs typeface="Times New Roman" pitchFamily="18"/>
              </a:rPr>
              <a:t>Propustnost na trati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cs-CZ" sz="1800" dirty="0">
                <a:latin typeface="Times New Roman" pitchFamily="18"/>
                <a:cs typeface="Times New Roman" pitchFamily="18"/>
              </a:rPr>
              <a:t>Rekonstrukce trati Rychnov nad Kněžnou – Solnice</a:t>
            </a:r>
            <a:endParaRPr lang="cs-CZ" sz="2200" dirty="0">
              <a:latin typeface="Times New Roman" pitchFamily="18"/>
              <a:cs typeface="Times New Roman" pitchFamily="18"/>
            </a:endParaRPr>
          </a:p>
          <a:p>
            <a:pPr marL="457200" lvl="1" indent="0">
              <a:buNone/>
            </a:pPr>
            <a:r>
              <a:rPr lang="cs-CZ" sz="1800" dirty="0">
                <a:latin typeface="Times New Roman" pitchFamily="18"/>
                <a:cs typeface="Times New Roman" pitchFamily="18"/>
              </a:rPr>
              <a:t>Nebyla realizována</a:t>
            </a:r>
          </a:p>
        </p:txBody>
      </p:sp>
      <p:pic>
        <p:nvPicPr>
          <p:cNvPr id="1026" name="Picture 2" descr="https://www.enteria.cz/data/Images/galleries/big/56d04f2ee0f1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51" y="1509430"/>
            <a:ext cx="37781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elpage.cz/fotogalerie/big/840cz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12598" r="5899"/>
          <a:stretch/>
        </p:blipFill>
        <p:spPr bwMode="auto">
          <a:xfrm>
            <a:off x="8193451" y="4192504"/>
            <a:ext cx="37781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>
                <a:latin typeface="Times New Roman" pitchFamily="18"/>
                <a:cs typeface="Times New Roman" pitchFamily="18"/>
              </a:rPr>
              <a:t>Představení projektu</a:t>
            </a:r>
            <a:endParaRPr lang="cs-CZ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Kombinace silniční a železniční dopravy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Přesun velkého množství nákladu z vytížených silnic na železnici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Místo budování obchvatů modernizace železničních tratí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Zvýšení kapacity a kvality přepravy po železnici</a:t>
            </a:r>
          </a:p>
          <a:p>
            <a:pPr marL="0" lvl="0" indent="0">
              <a:buNone/>
            </a:pPr>
            <a:endParaRPr lang="cs-CZ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cs-CZ" sz="2000" b="1" dirty="0">
                <a:latin typeface="Times New Roman" pitchFamily="18"/>
                <a:cs typeface="Times New Roman" pitchFamily="18"/>
              </a:rPr>
              <a:t>Rozdělání do tří okruhů </a:t>
            </a:r>
          </a:p>
          <a:p>
            <a:pPr marL="514350" lvl="0" indent="-514350">
              <a:spcBef>
                <a:spcPts val="600"/>
              </a:spcBef>
              <a:buFont typeface="Calibri Light"/>
              <a:buAutoNum type="arabicParenR"/>
            </a:pPr>
            <a:r>
              <a:rPr lang="cs-CZ" sz="2000" dirty="0">
                <a:latin typeface="Times New Roman" pitchFamily="18"/>
                <a:cs typeface="Times New Roman" pitchFamily="18"/>
              </a:rPr>
              <a:t>Využití v osobní dopravě </a:t>
            </a:r>
          </a:p>
          <a:p>
            <a:pPr marL="514350" lvl="0" indent="-514350">
              <a:spcBef>
                <a:spcPts val="600"/>
              </a:spcBef>
              <a:buFont typeface="Calibri Light"/>
              <a:buAutoNum type="arabicParenR"/>
            </a:pPr>
            <a:r>
              <a:rPr lang="cs-CZ" sz="2000" dirty="0">
                <a:latin typeface="Times New Roman" pitchFamily="18"/>
                <a:cs typeface="Times New Roman" pitchFamily="18"/>
              </a:rPr>
              <a:t>Využití v nákladní dopravě </a:t>
            </a:r>
          </a:p>
          <a:p>
            <a:pPr marL="514350" lvl="0" indent="-514350">
              <a:spcBef>
                <a:spcPts val="600"/>
              </a:spcBef>
              <a:buFont typeface="Calibri Light"/>
              <a:buAutoNum type="arabicParenR"/>
            </a:pPr>
            <a:r>
              <a:rPr lang="cs-CZ" sz="2000" dirty="0">
                <a:latin typeface="Times New Roman" pitchFamily="18"/>
                <a:cs typeface="Times New Roman" pitchFamily="18"/>
              </a:rPr>
              <a:t>Modernizace železniční sítě – zvýšení rychlosti a propustnosti na trati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1. Využití v osobní dopravě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Hromadná přeprava zaměstnanců do práce po železnici  – závodová doprava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Vybudování parkovišť Park and Ride v blízkosti železničních stanic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Cestující zde zaparkují své vozidlo a přepraví do zastávky v blízkosti průmyslové zóny 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Přestupní terminály - Týniště nad Orlicí, Častolovice, Rychnov nad Kněžnou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Vznik nové železniční stanice Lipovka</a:t>
            </a:r>
          </a:p>
        </p:txBody>
      </p:sp>
      <p:pic>
        <p:nvPicPr>
          <p:cNvPr id="1026" name="Picture 2" descr="https://upload.wikimedia.org/wikipedia/commons/thumb/d/de/IP13dcr.jpg/170px-IP13d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1" y="4626591"/>
            <a:ext cx="141428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vorderegger.at/fileadmin/user_upload/Busflotte/vorderbus_mercedes_integ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86" y="4266591"/>
            <a:ext cx="37665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droj: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2" y="4059923"/>
            <a:ext cx="491183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096003" y="5883523"/>
            <a:ext cx="77613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6096002" y="5583009"/>
            <a:ext cx="7761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524" y="5477286"/>
            <a:ext cx="1005927" cy="5303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2. Využití v nákladní dopravě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Kombinace silniční a železniční dopravy</a:t>
            </a:r>
          </a:p>
          <a:p>
            <a:pPr lvl="0"/>
            <a:r>
              <a:rPr lang="cs-CZ" sz="2000" dirty="0">
                <a:latin typeface="Times New Roman" pitchFamily="18"/>
                <a:cs typeface="Times New Roman" pitchFamily="18"/>
              </a:rPr>
              <a:t>Vybudování překladišť silničních návěsů v Týništi nad Orlicí a Solnici </a:t>
            </a:r>
          </a:p>
          <a:p>
            <a:pPr marL="0" lvl="0" indent="0">
              <a:buNone/>
            </a:pPr>
            <a:endParaRPr lang="cs-CZ" sz="2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https://business-saxony.com/sixcms/media.php/93/cargoBe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3116963"/>
            <a:ext cx="4592777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vz.de/uploads/pics/DVZ06-S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91" y="3116963"/>
            <a:ext cx="544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2. Využití v nákladní dopravě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itchFamily="18"/>
                <a:cs typeface="Times New Roman" pitchFamily="18"/>
              </a:rPr>
              <a:t>Nákladiště v bezprostřední blízkosti dodavatelské firmy</a:t>
            </a:r>
          </a:p>
          <a:p>
            <a:r>
              <a:rPr lang="cs-CZ" sz="2000" dirty="0">
                <a:latin typeface="Times New Roman" pitchFamily="18"/>
                <a:cs typeface="Times New Roman" pitchFamily="18"/>
              </a:rPr>
              <a:t>Vysokozdvižné vozíky naloží náklad na železniční vagony</a:t>
            </a:r>
          </a:p>
          <a:p>
            <a:r>
              <a:rPr lang="cs-CZ" sz="2000" dirty="0">
                <a:latin typeface="Times New Roman" pitchFamily="18"/>
                <a:cs typeface="Times New Roman" pitchFamily="18"/>
              </a:rPr>
              <a:t>Efektivně se přepraví velké množství nákladu najednou</a:t>
            </a:r>
          </a:p>
          <a:p>
            <a:pPr marL="0" indent="0">
              <a:buNone/>
            </a:pPr>
            <a:endParaRPr lang="cs-CZ" sz="20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3076" name="Picture 4" descr="http://www.train-fever.com/wordpress/wp-content/uploads/2012/03/train_br_218_cargo_camer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64" y="3826647"/>
            <a:ext cx="961381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ngmart.com/files/3/Warehouse-PNG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93" y="3285169"/>
            <a:ext cx="363025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astmidlandsforklifts.co.uk/images/imgmain/forklifts-covent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27" y="4435795"/>
            <a:ext cx="244943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023905" y="3691708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Nákladní vlak směr Solnice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21123" y="6354331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nákladiště v Lipovce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0155" y="3753263"/>
            <a:ext cx="2019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Preymesser logistika</a:t>
            </a:r>
          </a:p>
        </p:txBody>
      </p:sp>
    </p:spTree>
    <p:extLst>
      <p:ext uri="{BB962C8B-B14F-4D97-AF65-F5344CB8AC3E}">
        <p14:creationId xmlns:p14="http://schemas.microsoft.com/office/powerpoint/2010/main" val="1722830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5052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cs-CZ" sz="4500" cap="all" dirty="0">
                <a:latin typeface="Times New Roman" pitchFamily="18"/>
                <a:cs typeface="Times New Roman" pitchFamily="18"/>
              </a:rPr>
              <a:t>3. Zvýšení propustnosti na trati</a:t>
            </a:r>
            <a:endParaRPr lang="cs-CZ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itchFamily="18"/>
                <a:cs typeface="Times New Roman" pitchFamily="18"/>
              </a:rPr>
              <a:t>Vybudování výhyben Lípa nad Orlicí a Synkov</a:t>
            </a:r>
          </a:p>
          <a:p>
            <a:r>
              <a:rPr lang="cs-CZ" sz="2000" dirty="0">
                <a:latin typeface="Times New Roman" pitchFamily="18"/>
                <a:cs typeface="Times New Roman" pitchFamily="18"/>
              </a:rPr>
              <a:t>Křižování vlaků ve stanicích na trati</a:t>
            </a:r>
          </a:p>
          <a:p>
            <a:r>
              <a:rPr lang="cs-CZ" sz="2000" dirty="0">
                <a:latin typeface="Times New Roman" pitchFamily="18"/>
                <a:cs typeface="Times New Roman" pitchFamily="18"/>
              </a:rPr>
              <a:t>Staničních kolejí koncipovány pro provoz vlaků s maximální délkou souprav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5" y="4001295"/>
            <a:ext cx="8560064" cy="25868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2924</TotalTime>
  <Words>769</Words>
  <Application>Microsoft Office PowerPoint</Application>
  <PresentationFormat>Širokoúhlá obrazovka</PresentationFormat>
  <Paragraphs>113</Paragraphs>
  <Slides>13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Charakteristika regionu</vt:lpstr>
      <vt:lpstr>Silniční doprava</vt:lpstr>
      <vt:lpstr>Železniční doprava</vt:lpstr>
      <vt:lpstr>Představení projektu</vt:lpstr>
      <vt:lpstr>1. Využití v osobní dopravě</vt:lpstr>
      <vt:lpstr>2. Využití v nákladní dopravě</vt:lpstr>
      <vt:lpstr>2. Využití v nákladní dopravě</vt:lpstr>
      <vt:lpstr>3. Zvýšení propustnosti na trati</vt:lpstr>
      <vt:lpstr>3. Zvýšení rychlosti na trati</vt:lpstr>
      <vt:lpstr>závěr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dopravy  na Rychnovsku</dc:title>
  <dc:creator>Martin Starý</dc:creator>
  <cp:lastModifiedBy>Martin Starý</cp:lastModifiedBy>
  <cp:revision>79</cp:revision>
  <dcterms:created xsi:type="dcterms:W3CDTF">2017-02-25T19:17:09Z</dcterms:created>
  <dcterms:modified xsi:type="dcterms:W3CDTF">2017-03-30T19:06:14Z</dcterms:modified>
</cp:coreProperties>
</file>