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56" r:id="rId2"/>
    <p:sldId id="266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4654" autoAdjust="0"/>
  </p:normalViewPr>
  <p:slideViewPr>
    <p:cSldViewPr>
      <p:cViewPr>
        <p:scale>
          <a:sx n="100" d="100"/>
          <a:sy n="100" d="100"/>
        </p:scale>
        <p:origin x="-27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6DEE-F595-4210-A2E2-F5A0B7157062}" type="datetimeFigureOut">
              <a:rPr lang="cs-CZ" smtClean="0"/>
              <a:pPr/>
              <a:t>27.1.2009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52FB8-795F-4F09-ABD7-9DEEDADAF68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52FB8-795F-4F09-ABD7-9DEEDADAF68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4E63-B5A2-476A-84DD-C70935B54BAC}" type="datetimeFigureOut">
              <a:rPr lang="cs-CZ" smtClean="0"/>
              <a:pPr/>
              <a:t>27.1.2009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A82-6C9D-417A-9C81-696CC0AD6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4E63-B5A2-476A-84DD-C70935B54BAC}" type="datetimeFigureOut">
              <a:rPr lang="cs-CZ" smtClean="0"/>
              <a:pPr/>
              <a:t>27.1.2009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A82-6C9D-417A-9C81-696CC0AD6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4E63-B5A2-476A-84DD-C70935B54BAC}" type="datetimeFigureOut">
              <a:rPr lang="cs-CZ" smtClean="0"/>
              <a:pPr/>
              <a:t>27.1.2009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A82-6C9D-417A-9C81-696CC0AD6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4E63-B5A2-476A-84DD-C70935B54BAC}" type="datetimeFigureOut">
              <a:rPr lang="cs-CZ" smtClean="0"/>
              <a:pPr/>
              <a:t>27.1.2009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A82-6C9D-417A-9C81-696CC0AD6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4E63-B5A2-476A-84DD-C70935B54BAC}" type="datetimeFigureOut">
              <a:rPr lang="cs-CZ" smtClean="0"/>
              <a:pPr/>
              <a:t>27.1.2009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A82-6C9D-417A-9C81-696CC0AD6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4E63-B5A2-476A-84DD-C70935B54BAC}" type="datetimeFigureOut">
              <a:rPr lang="cs-CZ" smtClean="0"/>
              <a:pPr/>
              <a:t>27.1.2009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A82-6C9D-417A-9C81-696CC0AD6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4E63-B5A2-476A-84DD-C70935B54BAC}" type="datetimeFigureOut">
              <a:rPr lang="cs-CZ" smtClean="0"/>
              <a:pPr/>
              <a:t>27.1.2009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A82-6C9D-417A-9C81-696CC0AD6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4E63-B5A2-476A-84DD-C70935B54BAC}" type="datetimeFigureOut">
              <a:rPr lang="cs-CZ" smtClean="0"/>
              <a:pPr/>
              <a:t>27.1.2009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A82-6C9D-417A-9C81-696CC0AD6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4E63-B5A2-476A-84DD-C70935B54BAC}" type="datetimeFigureOut">
              <a:rPr lang="cs-CZ" smtClean="0"/>
              <a:pPr/>
              <a:t>27.1.2009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A82-6C9D-417A-9C81-696CC0AD6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4E63-B5A2-476A-84DD-C70935B54BAC}" type="datetimeFigureOut">
              <a:rPr lang="cs-CZ" smtClean="0"/>
              <a:pPr/>
              <a:t>27.1.2009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4A82-6C9D-417A-9C81-696CC0AD6C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4E63-B5A2-476A-84DD-C70935B54BAC}" type="datetimeFigureOut">
              <a:rPr lang="cs-CZ" smtClean="0"/>
              <a:pPr/>
              <a:t>27.1.2009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8F4A82-6C9D-417A-9C81-696CC0AD6C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1C4E63-B5A2-476A-84DD-C70935B54BAC}" type="datetimeFigureOut">
              <a:rPr lang="cs-CZ" smtClean="0"/>
              <a:pPr/>
              <a:t>27.1.2009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8F4A82-6C9D-417A-9C81-696CC0AD6C7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43050"/>
            <a:ext cx="9144000" cy="257176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Century Gothic" pitchFamily="34" charset="0"/>
                <a:cs typeface="Segoe UI" pitchFamily="34" charset="0"/>
              </a:rPr>
              <a:t>DOPRAVNÍ PROSTŘEDEK</a:t>
            </a:r>
            <a:br>
              <a:rPr lang="cs-CZ" dirty="0" smtClean="0">
                <a:latin typeface="Century Gothic" pitchFamily="34" charset="0"/>
                <a:cs typeface="Segoe UI" pitchFamily="34" charset="0"/>
              </a:rPr>
            </a:br>
            <a:r>
              <a:rPr lang="cs-CZ" dirty="0" smtClean="0">
                <a:latin typeface="Century Gothic" pitchFamily="34" charset="0"/>
                <a:cs typeface="Segoe UI" pitchFamily="34" charset="0"/>
              </a:rPr>
              <a:t/>
            </a:r>
            <a:br>
              <a:rPr lang="cs-CZ" dirty="0" smtClean="0">
                <a:latin typeface="Century Gothic" pitchFamily="34" charset="0"/>
                <a:cs typeface="Segoe UI" pitchFamily="34" charset="0"/>
              </a:rPr>
            </a:br>
            <a:r>
              <a:rPr lang="cs-CZ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Segoe UI" pitchFamily="34" charset="0"/>
              </a:rPr>
              <a:t>AUTOMOBIL LADA SYZRAN</a:t>
            </a:r>
            <a:endParaRPr lang="cs-CZ" sz="32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Segoe U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72132" y="6143644"/>
            <a:ext cx="3214710" cy="571504"/>
          </a:xfrm>
        </p:spPr>
        <p:txBody>
          <a:bodyPr>
            <a:normAutofit fontScale="92500"/>
            <a:scene3d>
              <a:camera prst="orthographicFront"/>
              <a:lightRig rig="glow" dir="t"/>
            </a:scene3d>
            <a:sp3d prstMaterial="flat">
              <a:bevelT w="38100" h="38100"/>
            </a:sp3d>
          </a:bodyPr>
          <a:lstStyle/>
          <a:p>
            <a:r>
              <a:rPr lang="cs-CZ" b="1" dirty="0" smtClean="0">
                <a:effectLst>
                  <a:outerShdw blurRad="38100" dist="25400" dir="5400000" algn="ctr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Segoe UI" pitchFamily="34" charset="0"/>
              </a:rPr>
              <a:t>Vytvořil: Miloš </a:t>
            </a:r>
            <a:r>
              <a:rPr lang="cs-CZ" b="1" dirty="0" err="1" smtClean="0">
                <a:effectLst>
                  <a:outerShdw blurRad="38100" dist="25400" dir="5400000" algn="ctr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Segoe UI" pitchFamily="34" charset="0"/>
              </a:rPr>
              <a:t>Valter</a:t>
            </a:r>
            <a:endParaRPr lang="cs-CZ" b="1" dirty="0">
              <a:effectLst>
                <a:outerShdw blurRad="38100" dist="25400" dir="5400000" algn="ctr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  <a:cs typeface="Segoe UI" pitchFamily="34" charset="0"/>
            </a:endParaRPr>
          </a:p>
        </p:txBody>
      </p:sp>
      <p:pic>
        <p:nvPicPr>
          <p:cNvPr id="1033" name="Picture 9" descr="C:\Documents and Settings\Miloš\Dokumenty\prezentation\logo cop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000768"/>
            <a:ext cx="1500198" cy="60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Výuka\P4\VYS\reklamní kampan\obhajoba\obhajoba_final\Složka obhajoba_final\Links\LADA_Logo_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900111"/>
            <a:ext cx="1500158" cy="600063"/>
          </a:xfrm>
          <a:prstGeom prst="rect">
            <a:avLst/>
          </a:prstGeom>
          <a:noFill/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418352"/>
          </a:xfrm>
        </p:spPr>
        <p:txBody>
          <a:bodyPr>
            <a:noAutofit/>
          </a:bodyPr>
          <a:lstStyle/>
          <a:p>
            <a:r>
              <a:rPr lang="cs-CZ" sz="3100" dirty="0" smtClean="0">
                <a:latin typeface="Century Gothic" pitchFamily="34" charset="0"/>
              </a:rPr>
              <a:t>LADA SYZRAN</a:t>
            </a:r>
            <a:endParaRPr lang="cs-CZ" sz="3100" dirty="0">
              <a:latin typeface="Century Gothic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571612"/>
            <a:ext cx="9144000" cy="2308324"/>
          </a:xfrm>
          <a:prstGeom prst="rect">
            <a:avLst/>
          </a:prstGeom>
          <a:noFill/>
        </p:spPr>
        <p:txBody>
          <a:bodyPr wrap="square" lIns="450000" rIns="450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k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automobilu bude místo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klíčů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dodávána karta velikosti kreditní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karty </a:t>
            </a:r>
          </a:p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bude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fungovat na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principu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přiblížení se k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automobilu </a:t>
            </a:r>
          </a:p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Majiteli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stačí mít kartu v kapse a bude mít plnou kontrolu nad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vozem </a:t>
            </a: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Syzran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je určen na evropský trh, kde bude usilovat o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opětovné 	zviditelnění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automobilky.</a:t>
            </a:r>
          </a:p>
          <a:p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097" name="Picture 1" descr="F:\Výuka\P3\NAR\NAR_MJ\dopravní prostředek\wwwwww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1357322" cy="2760656"/>
          </a:xfrm>
          <a:prstGeom prst="rect">
            <a:avLst/>
          </a:prstGeom>
          <a:noFill/>
        </p:spPr>
      </p:pic>
      <p:pic>
        <p:nvPicPr>
          <p:cNvPr id="4098" name="Picture 2" descr="F:\Výuka\P3\NAR\NAR_MJ\dopravní prostředek\eeeeeeeee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857628"/>
            <a:ext cx="1628786" cy="2714644"/>
          </a:xfrm>
          <a:prstGeom prst="rect">
            <a:avLst/>
          </a:prstGeom>
          <a:noFill/>
        </p:spPr>
      </p:pic>
      <p:pic>
        <p:nvPicPr>
          <p:cNvPr id="9" name="Picture 3" descr="F:\Výuka\P3\NAR\NAR_MJ\dopravní prostředek\Hd 9,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2294" y="3857628"/>
            <a:ext cx="4865722" cy="2736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0" y="1885952"/>
            <a:ext cx="9144000" cy="1828800"/>
          </a:xfrm>
        </p:spPr>
        <p:txBody>
          <a:bodyPr/>
          <a:lstStyle/>
          <a:p>
            <a:pPr algn="ctr"/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14282" y="-24"/>
            <a:ext cx="5572164" cy="571504"/>
          </a:xfrm>
        </p:spPr>
        <p:txBody>
          <a:bodyPr>
            <a:normAutofit fontScale="90000"/>
          </a:bodyPr>
          <a:lstStyle/>
          <a:p>
            <a:r>
              <a:rPr lang="cs-CZ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STŘEDNÍ ŠKOLA APLIKOVANÉ KYBERNETIKY </a:t>
            </a:r>
            <a:r>
              <a:rPr lang="cs-CZ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s. r. o.</a:t>
            </a:r>
            <a:endParaRPr lang="cs-CZ" sz="1800" b="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half" idx="2"/>
          </p:nvPr>
        </p:nvSpPr>
        <p:spPr>
          <a:xfrm>
            <a:off x="214282" y="785794"/>
            <a:ext cx="2714644" cy="578647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3300"/>
                </a:solidFill>
                <a:latin typeface="Century Gothic" pitchFamily="34" charset="0"/>
              </a:rPr>
              <a:t>- POČÍTAČOVÁ GRAFIKA</a:t>
            </a:r>
          </a:p>
          <a:p>
            <a:r>
              <a:rPr lang="cs-CZ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- studium zaměřeno na www, animaci, video, 3D modelování, fotografii, design</a:t>
            </a:r>
          </a:p>
          <a:p>
            <a:endParaRPr lang="cs-CZ" dirty="0" smtClean="0">
              <a:solidFill>
                <a:srgbClr val="FF3300"/>
              </a:solidFill>
              <a:latin typeface="Century Gothic" pitchFamily="34" charset="0"/>
            </a:endParaRPr>
          </a:p>
          <a:p>
            <a:r>
              <a:rPr lang="cs-CZ" dirty="0" smtClean="0">
                <a:solidFill>
                  <a:srgbClr val="FF3300"/>
                </a:solidFill>
                <a:latin typeface="Century Gothic" pitchFamily="34" charset="0"/>
              </a:rPr>
              <a:t>- PROGRAMOVÁNÍ</a:t>
            </a:r>
          </a:p>
          <a:p>
            <a:r>
              <a:rPr lang="cs-CZ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- programování aplikací pro Windows, www i průmyslových aplikací</a:t>
            </a:r>
          </a:p>
          <a:p>
            <a:endParaRPr lang="cs-CZ" dirty="0" smtClean="0">
              <a:solidFill>
                <a:srgbClr val="FF3300"/>
              </a:solidFill>
              <a:latin typeface="Century Gothic" pitchFamily="34" charset="0"/>
            </a:endParaRPr>
          </a:p>
          <a:p>
            <a:r>
              <a:rPr lang="cs-CZ" dirty="0" smtClean="0">
                <a:solidFill>
                  <a:srgbClr val="FF3300"/>
                </a:solidFill>
                <a:latin typeface="Century Gothic" pitchFamily="34" charset="0"/>
              </a:rPr>
              <a:t>- POČÍTAČOVÉ SÍTĚ</a:t>
            </a:r>
          </a:p>
          <a:p>
            <a:r>
              <a:rPr lang="cs-CZ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- projektování a realizace LAN, WAN i bezdrátových sítí</a:t>
            </a:r>
          </a:p>
          <a:p>
            <a:endParaRPr lang="cs-CZ" dirty="0" smtClean="0">
              <a:solidFill>
                <a:srgbClr val="FF3300"/>
              </a:solidFill>
              <a:latin typeface="Century Gothic" pitchFamily="34" charset="0"/>
            </a:endParaRPr>
          </a:p>
          <a:p>
            <a:r>
              <a:rPr lang="cs-CZ" dirty="0" smtClean="0">
                <a:solidFill>
                  <a:srgbClr val="FF3300"/>
                </a:solidFill>
                <a:latin typeface="Century Gothic" pitchFamily="34" charset="0"/>
              </a:rPr>
              <a:t>- ROBOTIKA </a:t>
            </a:r>
          </a:p>
          <a:p>
            <a:r>
              <a:rPr lang="cs-CZ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- navrhování a realizace průmyslových aplikací, programování robotů</a:t>
            </a:r>
          </a:p>
          <a:p>
            <a:endParaRPr lang="cs-CZ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cs-CZ" sz="1050" dirty="0" smtClean="0">
                <a:solidFill>
                  <a:srgbClr val="FF3300"/>
                </a:solidFill>
                <a:latin typeface="Century Gothic" pitchFamily="34" charset="0"/>
              </a:rPr>
              <a:t>- CÍL VZDĚLÁVÁNÍ</a:t>
            </a:r>
          </a:p>
          <a:p>
            <a:r>
              <a:rPr lang="cs-CZ" sz="1000" dirty="0" smtClean="0">
                <a:latin typeface="Century Gothic" pitchFamily="34" charset="0"/>
              </a:rPr>
              <a:t>	</a:t>
            </a:r>
            <a:r>
              <a:rPr lang="cs-CZ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-Škola má za cíl v ŠVP Programování, Počítačové sítě a Robotika vychovávat technicky zaměřené odborníky. </a:t>
            </a:r>
          </a:p>
          <a:p>
            <a:r>
              <a:rPr lang="cs-CZ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- Preferuje se zde logické myšlení, schopnosti samostatně analyzovat technické problémy a hledat jejich konkrétní řešení. </a:t>
            </a:r>
          </a:p>
          <a:p>
            <a:r>
              <a:rPr lang="cs-CZ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- V ŠVP Počítačová grafika je preferováno výtvarné cítění, prostorová představivost a grafický projev prostřednictvím počítače.</a:t>
            </a:r>
            <a:endParaRPr lang="cs-CZ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3" name="Zástupný symbol pro obrázek 12" descr="Obraz0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  <p:sp>
        <p:nvSpPr>
          <p:cNvPr id="12" name="TextovéPole 11"/>
          <p:cNvSpPr txBox="1"/>
          <p:nvPr/>
        </p:nvSpPr>
        <p:spPr>
          <a:xfrm>
            <a:off x="3143240" y="5403851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Sídlo školy: 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Hradecká 1151/9, Hradec Králové, 500 03 </a:t>
            </a:r>
            <a:b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</a:br>
            <a:r>
              <a:rPr lang="cs-CZ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Telefon: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 495 518 777, 495 518 700 </a:t>
            </a:r>
            <a:b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</a:br>
            <a:r>
              <a:rPr lang="cs-CZ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Fax: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 495 518 778 </a:t>
            </a:r>
            <a:b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</a:br>
            <a:r>
              <a:rPr lang="cs-CZ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E-mail: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 </a:t>
            </a:r>
            <a:r>
              <a:rPr lang="cs-CZ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info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@</a:t>
            </a:r>
            <a:r>
              <a:rPr lang="cs-CZ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ssakhk.cz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 </a:t>
            </a:r>
            <a:b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</a:br>
            <a:r>
              <a:rPr lang="cs-CZ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Internet: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  http://www.</a:t>
            </a:r>
            <a:r>
              <a:rPr lang="cs-CZ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ssakhk.cz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 </a:t>
            </a:r>
            <a:b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</a:br>
            <a:r>
              <a:rPr lang="cs-CZ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IČ: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 25261991 </a:t>
            </a:r>
            <a:b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</a:br>
            <a:r>
              <a:rPr lang="cs-CZ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DIČ: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Segoe UI" pitchFamily="34" charset="0"/>
              </a:rPr>
              <a:t> 228- 25261991 - neplátce DPH 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cs typeface="Segoe UI" pitchFamily="34" charset="0"/>
            </a:endParaRPr>
          </a:p>
        </p:txBody>
      </p:sp>
      <p:pic>
        <p:nvPicPr>
          <p:cNvPr id="2050" name="Picture 2" descr="C:\Documents and Settings\Miloš\Dokumenty\prezentation\logo0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42852"/>
            <a:ext cx="1071570" cy="107157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5857884" y="6396335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www.</a:t>
            </a:r>
            <a:r>
              <a:rPr lang="cs-CZ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ssakhk.cz</a:t>
            </a: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714876" y="518678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3300"/>
                </a:solidFill>
                <a:latin typeface="Century Gothic" pitchFamily="34" charset="0"/>
              </a:rPr>
              <a:t>Hradec Králové</a:t>
            </a:r>
            <a:endParaRPr lang="cs-CZ" sz="1600" dirty="0">
              <a:solidFill>
                <a:srgbClr val="FF33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428628"/>
          </a:xfrm>
        </p:spPr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	</a:t>
            </a:r>
            <a:r>
              <a:rPr lang="cs-CZ" sz="3100" dirty="0" smtClean="0">
                <a:latin typeface="Century Gothic" pitchFamily="34" charset="0"/>
              </a:rPr>
              <a:t>HISTORIE AUTOMOBILKY LADA</a:t>
            </a:r>
            <a:endParaRPr lang="cs-CZ" sz="3100" dirty="0">
              <a:latin typeface="Century Gothic" pitchFamily="34" charset="0"/>
            </a:endParaRPr>
          </a:p>
        </p:txBody>
      </p:sp>
      <p:pic>
        <p:nvPicPr>
          <p:cNvPr id="1026" name="Picture 2" descr="C:\Documents and Settings\Miloš.SSAKHK2107\Plocha\fac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3861" y="4929198"/>
            <a:ext cx="5075857" cy="171451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7072330" y="4682977"/>
            <a:ext cx="2000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TOVÁRNA LADA V TOGLIATTI</a:t>
            </a:r>
            <a:endParaRPr lang="cs-CZ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074" name="Picture 2" descr="F:\Výuka\P4\VYS\reklamní kampan\obhajoba\obhajoba_final\Složka obhajoba_final\Links\LADA_Logo_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900111"/>
            <a:ext cx="1500158" cy="600063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0" y="1714488"/>
            <a:ext cx="9144000" cy="3323987"/>
          </a:xfrm>
          <a:prstGeom prst="rect">
            <a:avLst/>
          </a:prstGeom>
          <a:noFill/>
        </p:spPr>
        <p:txBody>
          <a:bodyPr wrap="square" lIns="450000" rIns="450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v roce 1966 se mezi sovětským automobilovým průmyslem a italskou firmou Fiat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uzavřela 	dohoda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o technické spolupráci při zavedení velkosériové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výroby 	</a:t>
            </a:r>
            <a:r>
              <a:rPr lang="cs-CZ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malolitrážního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automobilu</a:t>
            </a:r>
            <a:endParaRPr lang="cs-CZ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cs-CZ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 	v roce 1967 se na břehu Volhy v městě </a:t>
            </a:r>
            <a:r>
              <a:rPr lang="cs-CZ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Togliatti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 začala stavět největší stavba té doby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Volžský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automobilový závod</a:t>
            </a:r>
          </a:p>
          <a:p>
            <a:endParaRPr lang="cs-CZ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první vozy sjely z montážní linky v roce 1970</a:t>
            </a:r>
          </a:p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projektovaná kapacita závodu byla 750 000 vozidel ročně </a:t>
            </a:r>
          </a:p>
          <a:p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 roce 2007 vstoupila do automobilky VAZ francouzská automobilka 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Renault</a:t>
            </a:r>
            <a:endParaRPr lang="cs-CZ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</a:p>
          <a:p>
            <a:endParaRPr lang="cs-CZ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4612385"/>
            <a:ext cx="3857620" cy="2031325"/>
          </a:xfrm>
          <a:prstGeom prst="rect">
            <a:avLst/>
          </a:prstGeom>
          <a:noFill/>
        </p:spPr>
        <p:txBody>
          <a:bodyPr wrap="square" lIns="450000" rIns="90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Zajímavou částí historie automobilky VAZ je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 roce 1974 vznik oddělení SKB RPD, která se zabývá možnostmi využití rotačního motoru systému NSU – </a:t>
            </a:r>
            <a:r>
              <a:rPr lang="cs-CZ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Wankel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První motory se již montovaly do automobilů VAZ 2101 a to konkrétně VAZ 21018. Bohužel automobily s tímto pohonem jsou určeny výhradně pro potřeby Ruska. 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5016"/>
            <a:ext cx="9144000" cy="714380"/>
          </a:xfrm>
        </p:spPr>
        <p:txBody>
          <a:bodyPr>
            <a:normAutofit fontScale="32500" lnSpcReduction="20000"/>
          </a:bodyPr>
          <a:lstStyle/>
          <a:p>
            <a:endParaRPr lang="cs-CZ" sz="1800" dirty="0" smtClean="0">
              <a:latin typeface="Segoe UI" pitchFamily="34" charset="0"/>
              <a:cs typeface="Segoe UI" pitchFamily="34" charset="0"/>
            </a:endParaRPr>
          </a:p>
          <a:p>
            <a:endParaRPr lang="cs-CZ" sz="1800" dirty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sz="1800" dirty="0" smtClean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sz="1800" dirty="0">
              <a:latin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Segoe UI" pitchFamily="34" charset="0"/>
              </a:rPr>
              <a:t>Lada </a:t>
            </a:r>
            <a:r>
              <a:rPr lang="cs-CZ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Segoe UI" pitchFamily="34" charset="0"/>
              </a:rPr>
              <a:t>musí mít nový </a:t>
            </a:r>
            <a:r>
              <a:rPr lang="cs-CZ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Segoe UI" pitchFamily="34" charset="0"/>
              </a:rPr>
              <a:t>design</a:t>
            </a:r>
            <a:r>
              <a:rPr lang="cs-CZ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Segoe UI" pitchFamily="34" charset="0"/>
              </a:rPr>
              <a:t>, který upoutá, bude originální a na parkovišti bude vynikat. </a:t>
            </a:r>
          </a:p>
        </p:txBody>
      </p:sp>
      <p:pic>
        <p:nvPicPr>
          <p:cNvPr id="5" name="Picture 2" descr="F:\Výuka\P4\VYS\reklamní kampan\obhajoba\obhajoba_final\Složka obhajoba_final\Links\LADA_Logo_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900111"/>
            <a:ext cx="1500158" cy="600063"/>
          </a:xfrm>
          <a:prstGeom prst="rect">
            <a:avLst/>
          </a:prstGeom>
          <a:noFill/>
        </p:spPr>
      </p:pic>
      <p:sp>
        <p:nvSpPr>
          <p:cNvPr id="6" name="Nadpis 4"/>
          <p:cNvSpPr txBox="1">
            <a:spLocks/>
          </p:cNvSpPr>
          <p:nvPr/>
        </p:nvSpPr>
        <p:spPr>
          <a:xfrm>
            <a:off x="0" y="1000108"/>
            <a:ext cx="9144000" cy="428628"/>
          </a:xfrm>
          <a:prstGeom prst="rect">
            <a:avLst/>
          </a:prstGeom>
        </p:spPr>
        <p:txBody>
          <a:bodyPr vert="horz" lIns="0" rIns="0" bIns="0" anchor="b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	SOUČASNÁ</a:t>
            </a:r>
            <a:r>
              <a:rPr kumimoji="0" lang="cs-CZ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LADA</a:t>
            </a:r>
            <a:endParaRPr kumimoji="0" lang="cs-CZ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1643050"/>
            <a:ext cx="9144000" cy="4708981"/>
          </a:xfrm>
          <a:prstGeom prst="rect">
            <a:avLst/>
          </a:prstGeom>
          <a:noFill/>
        </p:spPr>
        <p:txBody>
          <a:bodyPr wrap="square" lIns="450000" rIns="450000" rtlCol="0">
            <a:spAutoFit/>
          </a:bodyPr>
          <a:lstStyle/>
          <a:p>
            <a:pPr marL="0" lvl="3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</a:t>
            </a:r>
          </a:p>
          <a:p>
            <a:pPr marL="0" lvl="3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v roce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 2006 byla na trh uvedena Lada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Kalina, která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je vyráběna na zcela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nové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lince postavené ve spolupráci VAZ a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GM</a:t>
            </a:r>
          </a:p>
          <a:p>
            <a:pPr marL="0" lvl="3">
              <a:buFont typeface="Arial" pitchFamily="34" charset="0"/>
              <a:buChar char="•"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0" lvl="3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v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současné době vyrábí Lada 4 modely</a:t>
            </a:r>
          </a:p>
          <a:p>
            <a:pPr marL="1371600" lvl="6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Priora</a:t>
            </a:r>
          </a:p>
          <a:p>
            <a:pPr marL="1371600" lvl="6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Kalina</a:t>
            </a:r>
          </a:p>
          <a:p>
            <a:pPr marL="1371600" lvl="6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Niva</a:t>
            </a:r>
          </a:p>
          <a:p>
            <a:pPr marL="1371600" lvl="6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Niva - praktik</a:t>
            </a:r>
          </a:p>
          <a:p>
            <a:pPr marL="0" lvl="3"/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v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roce 2008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bylo na českém trhu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zaregistrováno pouhých 177 automobilů lada v roce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2007 to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bylo 202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kusů	</a:t>
            </a:r>
          </a:p>
          <a:p>
            <a:pPr lvl="3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ztráta činí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12,4 % </a:t>
            </a:r>
          </a:p>
          <a:p>
            <a:pPr lvl="3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nynější tržní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podíl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Lady na českém trhu je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0,1 %</a:t>
            </a:r>
          </a:p>
          <a:p>
            <a:pPr lvl="5">
              <a:buFont typeface="Arial" pitchFamily="34" charset="0"/>
              <a:buChar char="•"/>
            </a:pP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zdroj www.auto.</a:t>
            </a:r>
            <a:r>
              <a:rPr lang="cs-CZ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cz</a:t>
            </a: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0" lvl="3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</a:t>
            </a: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0" lvl="3"/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0" lvl="3"/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Šipka doprava se zářezem 8"/>
          <p:cNvSpPr/>
          <p:nvPr/>
        </p:nvSpPr>
        <p:spPr>
          <a:xfrm rot="5400000">
            <a:off x="5072066" y="5357826"/>
            <a:ext cx="571504" cy="571504"/>
          </a:xfrm>
          <a:prstGeom prst="notchedRightArrow">
            <a:avLst>
              <a:gd name="adj1" fmla="val 29465"/>
              <a:gd name="adj2" fmla="val 6597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Výuka\P4\VYS\reklamní kampan\obhajoba\obhajoba_final\Složka obhajoba_final\Links\LADA_Logo_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900111"/>
            <a:ext cx="1500158" cy="600063"/>
          </a:xfrm>
          <a:prstGeom prst="rect">
            <a:avLst/>
          </a:prstGeom>
          <a:noFill/>
        </p:spPr>
      </p:pic>
      <p:sp>
        <p:nvSpPr>
          <p:cNvPr id="4" name="Nadpis 4"/>
          <p:cNvSpPr txBox="1">
            <a:spLocks/>
          </p:cNvSpPr>
          <p:nvPr/>
        </p:nvSpPr>
        <p:spPr>
          <a:xfrm>
            <a:off x="642910" y="1000108"/>
            <a:ext cx="8501090" cy="428628"/>
          </a:xfrm>
          <a:prstGeom prst="rect">
            <a:avLst/>
          </a:prstGeom>
        </p:spPr>
        <p:txBody>
          <a:bodyPr vert="horz" lIns="0" rIns="0" bIns="0" anchor="b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LADA SYZRAN</a:t>
            </a:r>
            <a:endParaRPr kumimoji="0" lang="cs-CZ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143116"/>
            <a:ext cx="9144000" cy="3600986"/>
          </a:xfrm>
          <a:prstGeom prst="rect">
            <a:avLst/>
          </a:prstGeom>
          <a:noFill/>
        </p:spPr>
        <p:txBody>
          <a:bodyPr wrap="square" lIns="450000" rIns="450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na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základě spojení automobilky Lada s koncernem Renault jsem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se 	rozhodl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vytvořit nový model, který by spojil jejich technologie a zaujal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svým 	novým a neotřelým designem</a:t>
            </a:r>
          </a:p>
          <a:p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Syzran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dostala jméno podle Ruského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města nedaleko 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Togliatti</a:t>
            </a: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chtěl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jsem vytvořit automobil, který by se držel stylu automobilky, ale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přitom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měl v sobě něco nového a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úžasného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Syzran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je určen na evropský trh, kde bude usilovat o opětovném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zviditelnění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automobilky.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entury Gothic" pitchFamily="34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C:\Documents and Settings\Miloš\Dokumenty\prezentation\LADA_Syzran_plakat_Val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5429264"/>
            <a:ext cx="8529201" cy="1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 descr="Lada Niv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2294" y="3652048"/>
            <a:ext cx="3810000" cy="2857500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418352"/>
          </a:xfrm>
        </p:spPr>
        <p:txBody>
          <a:bodyPr>
            <a:noAutofit/>
          </a:bodyPr>
          <a:lstStyle/>
          <a:p>
            <a:r>
              <a:rPr lang="cs-CZ" sz="3100" dirty="0" smtClean="0">
                <a:latin typeface="Century Gothic" pitchFamily="34" charset="0"/>
              </a:rPr>
              <a:t>LADA NIVA VS. LADA SYZRAN</a:t>
            </a:r>
            <a:endParaRPr lang="cs-CZ" sz="3100" dirty="0">
              <a:latin typeface="Century Gothic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571472" y="3198276"/>
            <a:ext cx="3925916" cy="659352"/>
          </a:xfrm>
        </p:spPr>
        <p:txBody>
          <a:bodyPr/>
          <a:lstStyle/>
          <a:p>
            <a:r>
              <a:rPr lang="cs-CZ" sz="1200" b="0" dirty="0" smtClean="0">
                <a:latin typeface="Century Gothic" pitchFamily="34" charset="0"/>
              </a:rPr>
              <a:t>Lada Niva</a:t>
            </a:r>
            <a:endParaRPr lang="cs-CZ" sz="1200" b="0" dirty="0">
              <a:latin typeface="Century Gothic" pitchFamily="34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4643438" y="3071810"/>
            <a:ext cx="3998941" cy="869157"/>
          </a:xfrm>
        </p:spPr>
        <p:txBody>
          <a:bodyPr>
            <a:normAutofit/>
          </a:bodyPr>
          <a:lstStyle/>
          <a:p>
            <a:pPr algn="r"/>
            <a:r>
              <a:rPr lang="cs-CZ" sz="1200" b="0" dirty="0" smtClean="0">
                <a:latin typeface="Century Gothic" pitchFamily="34" charset="0"/>
              </a:rPr>
              <a:t>Lada </a:t>
            </a:r>
            <a:r>
              <a:rPr lang="cs-CZ" sz="1200" b="0" dirty="0" err="1" smtClean="0">
                <a:latin typeface="Century Gothic" pitchFamily="34" charset="0"/>
              </a:rPr>
              <a:t>Syzran</a:t>
            </a:r>
            <a:endParaRPr lang="cs-CZ" sz="1200" b="0" dirty="0">
              <a:latin typeface="Century Gothic" pitchFamily="34" charset="0"/>
            </a:endParaRPr>
          </a:p>
        </p:txBody>
      </p:sp>
      <p:pic>
        <p:nvPicPr>
          <p:cNvPr id="17" name="Zástupný symbol pro obsah 16" descr="Hd 7,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660132"/>
            <a:ext cx="4041775" cy="2841333"/>
          </a:xfrm>
        </p:spPr>
      </p:pic>
      <p:pic>
        <p:nvPicPr>
          <p:cNvPr id="18" name="Picture 2" descr="F:\Výuka\P4\VYS\reklamní kampan\obhajoba\obhajoba_final\Složka obhajoba_final\Links\LADA_Logo_3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900111"/>
            <a:ext cx="1500158" cy="600063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0" y="1573588"/>
            <a:ext cx="9144000" cy="1569660"/>
          </a:xfrm>
          <a:prstGeom prst="rect">
            <a:avLst/>
          </a:prstGeom>
          <a:noFill/>
        </p:spPr>
        <p:txBody>
          <a:bodyPr wrap="square" lIns="450000" rIns="450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Syzran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je založena na základech Lady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Nivy</a:t>
            </a:r>
          </a:p>
          <a:p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Syzran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je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terénní automobil s pohonem všech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kol</a:t>
            </a:r>
          </a:p>
          <a:p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zadní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dvoumístné sedadlo lze i s opěradlem sklopit a zvětšit původní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objem zavazadlového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prostoru ze 150 dm3 na 980 dm3  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Výuka\P4\VYS\reklamní kampan\obhajoba\obhajoba_final\Složka obhajoba_final\Links\LADA_Logo_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900111"/>
            <a:ext cx="1500158" cy="600063"/>
          </a:xfrm>
          <a:prstGeom prst="rect">
            <a:avLst/>
          </a:prstGeom>
          <a:noFill/>
        </p:spPr>
      </p:pic>
      <p:pic>
        <p:nvPicPr>
          <p:cNvPr id="22" name="Zástupný symbol pro obsah 21" descr="Lada_Niva_rear_2008022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57242" y="3643314"/>
            <a:ext cx="3943320" cy="2971209"/>
          </a:xfrm>
        </p:spPr>
      </p:pic>
      <p:pic>
        <p:nvPicPr>
          <p:cNvPr id="16" name="Zástupný symbol pro obsah 15" descr="Hd 1,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73629" y="3636878"/>
            <a:ext cx="4041775" cy="2969467"/>
          </a:xfrm>
        </p:spPr>
      </p:pic>
      <p:sp>
        <p:nvSpPr>
          <p:cNvPr id="17" name="Zástupný symbol pro text 4"/>
          <p:cNvSpPr>
            <a:spLocks noGrp="1"/>
          </p:cNvSpPr>
          <p:nvPr>
            <p:ph type="body" idx="1"/>
          </p:nvPr>
        </p:nvSpPr>
        <p:spPr>
          <a:xfrm>
            <a:off x="571472" y="3198276"/>
            <a:ext cx="3925916" cy="659352"/>
          </a:xfrm>
        </p:spPr>
        <p:txBody>
          <a:bodyPr/>
          <a:lstStyle/>
          <a:p>
            <a:r>
              <a:rPr lang="cs-CZ" sz="1200" b="0" dirty="0" smtClean="0">
                <a:latin typeface="Century Gothic" pitchFamily="34" charset="0"/>
              </a:rPr>
              <a:t>Lada Niva</a:t>
            </a:r>
            <a:endParaRPr lang="cs-CZ" sz="1200" b="0" dirty="0">
              <a:latin typeface="Century Gothic" pitchFamily="34" charset="0"/>
            </a:endParaRPr>
          </a:p>
        </p:txBody>
      </p:sp>
      <p:sp>
        <p:nvSpPr>
          <p:cNvPr id="18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4643438" y="3071810"/>
            <a:ext cx="3998941" cy="869157"/>
          </a:xfrm>
        </p:spPr>
        <p:txBody>
          <a:bodyPr>
            <a:normAutofit/>
          </a:bodyPr>
          <a:lstStyle/>
          <a:p>
            <a:pPr algn="r"/>
            <a:r>
              <a:rPr lang="cs-CZ" sz="1200" b="0" dirty="0" smtClean="0">
                <a:latin typeface="Century Gothic" pitchFamily="34" charset="0"/>
              </a:rPr>
              <a:t>Lada </a:t>
            </a:r>
            <a:r>
              <a:rPr lang="cs-CZ" sz="1200" b="0" dirty="0" err="1" smtClean="0">
                <a:latin typeface="Century Gothic" pitchFamily="34" charset="0"/>
              </a:rPr>
              <a:t>Syzran</a:t>
            </a:r>
            <a:endParaRPr lang="cs-CZ" sz="1200" b="0" dirty="0">
              <a:latin typeface="Century Gothic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0" y="1351366"/>
            <a:ext cx="9144000" cy="3077766"/>
          </a:xfrm>
          <a:prstGeom prst="rect">
            <a:avLst/>
          </a:prstGeom>
          <a:noFill/>
        </p:spPr>
        <p:txBody>
          <a:bodyPr wrap="square" lIns="450000" rIns="450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Niva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se vyrábí od roku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1980</a:t>
            </a:r>
          </a:p>
          <a:p>
            <a:pPr lvl="4">
              <a:buFont typeface="Courier New" pitchFamily="49" charset="0"/>
              <a:buChar char="o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od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té doby prodělala tři drobné 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facelifty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</a:t>
            </a: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na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dnešní dobu je Niva příliš zastaralá,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nepohodlná a nesplňuje přísné 	testy EURO NCAP</a:t>
            </a:r>
          </a:p>
          <a:p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Syzran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je navržena tak, aby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každého zaujala, byla pohodlná a neposlední 	řade splňovala nejnáročnější testy EURO NCAP </a:t>
            </a: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cs-CZ" dirty="0"/>
          </a:p>
        </p:txBody>
      </p:sp>
      <p:sp>
        <p:nvSpPr>
          <p:cNvPr id="21" name="Nadpis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418352"/>
          </a:xfrm>
        </p:spPr>
        <p:txBody>
          <a:bodyPr>
            <a:noAutofit/>
          </a:bodyPr>
          <a:lstStyle/>
          <a:p>
            <a:r>
              <a:rPr lang="cs-CZ" sz="3100" dirty="0" smtClean="0">
                <a:latin typeface="Century Gothic" pitchFamily="34" charset="0"/>
              </a:rPr>
              <a:t>LADA NIVA VS. LADA SYZRAN</a:t>
            </a:r>
            <a:endParaRPr lang="cs-CZ" sz="31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Výuka\P4\VYS\reklamní kampan\obhajoba\obhajoba_final\Složka obhajoba_final\Links\LADA_Logo_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900111"/>
            <a:ext cx="1500158" cy="60006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1571612"/>
            <a:ext cx="9144000" cy="2800767"/>
          </a:xfrm>
          <a:prstGeom prst="rect">
            <a:avLst/>
          </a:prstGeom>
          <a:noFill/>
        </p:spPr>
        <p:txBody>
          <a:bodyPr wrap="square" lIns="450000" rIns="450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Syzran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by měla používat motory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Renault</a:t>
            </a:r>
          </a:p>
          <a:p>
            <a:pPr lvl="4">
              <a:buFont typeface="Wingdings" pitchFamily="2" charset="2"/>
              <a:buChar char="Ø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snížší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spotřeba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paliva i emisní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hodnoty </a:t>
            </a:r>
          </a:p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upravený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podvozek z X-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trailu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s trvale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poháněnou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zadní nápravou </a:t>
            </a: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	+  možnost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přidání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přední</a:t>
            </a:r>
          </a:p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uzávěrka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obou diferenciálů umožní zvládnutí i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většího terénu</a:t>
            </a:r>
          </a:p>
          <a:p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nově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by se zde měli objevit systémy jako ABS, ESP,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Airbagy,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Xenony, LED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žá­rovky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, atd. . </a:t>
            </a: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418352"/>
          </a:xfrm>
        </p:spPr>
        <p:txBody>
          <a:bodyPr>
            <a:noAutofit/>
          </a:bodyPr>
          <a:lstStyle/>
          <a:p>
            <a:r>
              <a:rPr lang="cs-CZ" sz="3100" dirty="0" smtClean="0">
                <a:latin typeface="Century Gothic" pitchFamily="34" charset="0"/>
              </a:rPr>
              <a:t>LADA SYZRAN</a:t>
            </a:r>
            <a:endParaRPr lang="cs-CZ" sz="3100" dirty="0">
              <a:latin typeface="Century Gothic" pitchFamily="34" charset="0"/>
            </a:endParaRPr>
          </a:p>
        </p:txBody>
      </p:sp>
      <p:pic>
        <p:nvPicPr>
          <p:cNvPr id="6146" name="Picture 2" descr="F:\Výuka\P3\NAR\NAR_MJ\dopravní prostředek\Hd 4,1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4143404" cy="2330666"/>
          </a:xfrm>
          <a:prstGeom prst="rect">
            <a:avLst/>
          </a:prstGeom>
          <a:noFill/>
        </p:spPr>
      </p:pic>
      <p:pic>
        <p:nvPicPr>
          <p:cNvPr id="6147" name="Picture 3" descr="F:\Výuka\P3\NAR\NAR_MJ\dopravní prostředek\Hd 8,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86256"/>
            <a:ext cx="4143404" cy="233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Výuka\P4\VYS\reklamní kampan\obhajoba\obhajoba_final\Složka obhajoba_final\Links\LADA_Logo_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900111"/>
            <a:ext cx="1500158" cy="600063"/>
          </a:xfrm>
          <a:prstGeom prst="rect">
            <a:avLst/>
          </a:prstGeom>
          <a:noFill/>
        </p:spPr>
      </p:pic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418352"/>
          </a:xfrm>
        </p:spPr>
        <p:txBody>
          <a:bodyPr>
            <a:noAutofit/>
          </a:bodyPr>
          <a:lstStyle/>
          <a:p>
            <a:r>
              <a:rPr lang="cs-CZ" sz="3100" dirty="0" smtClean="0">
                <a:latin typeface="Century Gothic" pitchFamily="34" charset="0"/>
              </a:rPr>
              <a:t>LADA SYZRAN</a:t>
            </a:r>
            <a:endParaRPr lang="cs-CZ" sz="3100" dirty="0">
              <a:latin typeface="Century Gothic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716464"/>
            <a:ext cx="9144000" cy="1569660"/>
          </a:xfrm>
          <a:prstGeom prst="rect">
            <a:avLst/>
          </a:prstGeom>
          <a:noFill/>
        </p:spPr>
        <p:txBody>
          <a:bodyPr wrap="square" lIns="450000" rIns="45000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o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praktičnost se postarají zadní dělené dveře z nichž může vzniknou i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	sedák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nosností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150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Kg</a:t>
            </a:r>
          </a:p>
          <a:p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imitace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křídla a prudký sklon zadního okna brání k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jeho ušpinění </a:t>
            </a:r>
          </a:p>
          <a:p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	před­ní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stěrače jsou ukryty v A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sloupcích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" name="Picture 1" descr="F:\Výuka\P3\NAR\NAR_MJ\dopravní prostředek\Hd 7,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4071966" cy="2290481"/>
          </a:xfrm>
          <a:prstGeom prst="rect">
            <a:avLst/>
          </a:prstGeom>
          <a:noFill/>
        </p:spPr>
      </p:pic>
      <p:pic>
        <p:nvPicPr>
          <p:cNvPr id="11" name="Picture 2" descr="F:\Výuka\P3\NAR\NAR_MJ\dopravní prostředek\Hd 5,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751" y="3937996"/>
            <a:ext cx="4056091" cy="228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547</TotalTime>
  <Words>90</Words>
  <Application>Microsoft Office PowerPoint</Application>
  <PresentationFormat>Předvádění na obrazovce (4:3)</PresentationFormat>
  <Paragraphs>110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Tok</vt:lpstr>
      <vt:lpstr>DOPRAVNÍ PROSTŘEDEK  AUTOMOBIL LADA SYZRAN</vt:lpstr>
      <vt:lpstr>STŘEDNÍ ŠKOLA APLIKOVANÉ KYBERNETIKY s. r. o.</vt:lpstr>
      <vt:lpstr> HISTORIE AUTOMOBILKY LADA</vt:lpstr>
      <vt:lpstr>Snímek 4</vt:lpstr>
      <vt:lpstr>Snímek 5</vt:lpstr>
      <vt:lpstr>LADA NIVA VS. LADA SYZRAN</vt:lpstr>
      <vt:lpstr>LADA NIVA VS. LADA SYZRAN</vt:lpstr>
      <vt:lpstr>LADA SYZRAN</vt:lpstr>
      <vt:lpstr>LADA SYZRAN</vt:lpstr>
      <vt:lpstr>LADA SYZRAN</vt:lpstr>
      <vt:lpstr>KONEC</vt:lpstr>
    </vt:vector>
  </TitlesOfParts>
  <Company>SSAKHK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DOPRAVNÍ PROSTŘEDEK</dc:title>
  <dc:creator>Milos</dc:creator>
  <cp:lastModifiedBy>Miloš</cp:lastModifiedBy>
  <cp:revision>71</cp:revision>
  <dcterms:created xsi:type="dcterms:W3CDTF">2008-11-28T18:50:23Z</dcterms:created>
  <dcterms:modified xsi:type="dcterms:W3CDTF">2009-01-27T20:29:18Z</dcterms:modified>
</cp:coreProperties>
</file>