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6.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handoutMasterIdLst>
    <p:handoutMasterId r:id="rId15"/>
  </p:handoutMasterIdLst>
  <p:sldIdLst>
    <p:sldId id="256" r:id="rId2"/>
    <p:sldId id="261" r:id="rId3"/>
    <p:sldId id="270" r:id="rId4"/>
    <p:sldId id="271" r:id="rId5"/>
    <p:sldId id="272" r:id="rId6"/>
    <p:sldId id="264" r:id="rId7"/>
    <p:sldId id="265" r:id="rId8"/>
    <p:sldId id="266" r:id="rId9"/>
    <p:sldId id="267" r:id="rId10"/>
    <p:sldId id="273" r:id="rId11"/>
    <p:sldId id="268" r:id="rId12"/>
    <p:sldId id="26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presentationPr>
</file>

<file path=ppt/tableStyles.xml><?xml version="1.0" encoding="utf-8"?>
<a:tblStyleLst xmlns:a="http://schemas.openxmlformats.org/drawingml/2006/main" def="{5C22544A-7EE6-4342-B048-85BDC9FD1C3A}">
  <a:tblStyle styleId="{69CF1AB2-1976-4502-BF36-3FF5EA218861}" styleName="Stredný štýl 4 - zvýrazneni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82503" autoAdjust="0"/>
  </p:normalViewPr>
  <p:slideViewPr>
    <p:cSldViewPr>
      <p:cViewPr varScale="1">
        <p:scale>
          <a:sx n="86" d="100"/>
          <a:sy n="86" d="100"/>
        </p:scale>
        <p:origin x="-60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140" d="100"/>
          <a:sy n="140" d="100"/>
        </p:scale>
        <p:origin x="-768" y="264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Pracovn__h_rok_programu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Pracovn__h_rok_programu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Pracovn__h_rok_programu_Microsoft_Office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sk-SK"/>
  <c:chart>
    <c:title>
      <c:layout>
        <c:manualLayout>
          <c:xMode val="edge"/>
          <c:yMode val="edge"/>
          <c:x val="0.11990963461479791"/>
          <c:y val="2.1768555122152426E-2"/>
        </c:manualLayout>
      </c:layout>
      <c:txPr>
        <a:bodyPr/>
        <a:lstStyle/>
        <a:p>
          <a:pPr>
            <a:defRPr sz="1800"/>
          </a:pPr>
          <a:endParaRPr lang="sk-SK"/>
        </a:p>
      </c:txPr>
    </c:title>
    <c:plotArea>
      <c:layout>
        <c:manualLayout>
          <c:layoutTarget val="inner"/>
          <c:xMode val="edge"/>
          <c:yMode val="edge"/>
          <c:x val="0.29938307844857032"/>
          <c:y val="0.30444238503374843"/>
          <c:w val="0.68543080671560364"/>
          <c:h val="0.44433649044040552"/>
        </c:manualLayout>
      </c:layout>
      <c:barChart>
        <c:barDir val="col"/>
        <c:grouping val="clustered"/>
        <c:ser>
          <c:idx val="0"/>
          <c:order val="0"/>
          <c:tx>
            <c:strRef>
              <c:f>Hárok1!$B$1</c:f>
              <c:strCache>
                <c:ptCount val="1"/>
                <c:pt idx="0">
                  <c:v>Vývoj objemu spracovaného dreva poškodeného lykožrútom smrekovým a prognóza na rok 2007</c:v>
                </c:pt>
              </c:strCache>
            </c:strRef>
          </c:tx>
          <c:cat>
            <c:strRef>
              <c:f>Hárok1!$A$2:$A$9</c:f>
              <c:strCache>
                <c:ptCount val="8"/>
                <c:pt idx="0">
                  <c:v>2000</c:v>
                </c:pt>
                <c:pt idx="1">
                  <c:v>2001</c:v>
                </c:pt>
                <c:pt idx="2">
                  <c:v>2002</c:v>
                </c:pt>
                <c:pt idx="3">
                  <c:v>2003</c:v>
                </c:pt>
                <c:pt idx="4">
                  <c:v>2004</c:v>
                </c:pt>
                <c:pt idx="5">
                  <c:v>2005</c:v>
                </c:pt>
                <c:pt idx="6">
                  <c:v>2006</c:v>
                </c:pt>
                <c:pt idx="7">
                  <c:v>2007</c:v>
                </c:pt>
              </c:strCache>
            </c:strRef>
          </c:cat>
          <c:val>
            <c:numRef>
              <c:f>Hárok1!$B$2:$B$9</c:f>
              <c:numCache>
                <c:formatCode>0.00</c:formatCode>
                <c:ptCount val="8"/>
                <c:pt idx="0">
                  <c:v>296.74200000000002</c:v>
                </c:pt>
                <c:pt idx="1">
                  <c:v>320.548</c:v>
                </c:pt>
                <c:pt idx="2">
                  <c:v>302.93699999999853</c:v>
                </c:pt>
                <c:pt idx="3">
                  <c:v>391.31799999999993</c:v>
                </c:pt>
                <c:pt idx="4">
                  <c:v>764.37300000000005</c:v>
                </c:pt>
                <c:pt idx="5">
                  <c:v>767.38699999999949</c:v>
                </c:pt>
                <c:pt idx="6">
                  <c:v>1032.0509999999999</c:v>
                </c:pt>
                <c:pt idx="7">
                  <c:v>1200</c:v>
                </c:pt>
              </c:numCache>
            </c:numRef>
          </c:val>
        </c:ser>
        <c:axId val="71721344"/>
        <c:axId val="71722880"/>
      </c:barChart>
      <c:catAx>
        <c:axId val="71721344"/>
        <c:scaling>
          <c:orientation val="minMax"/>
        </c:scaling>
        <c:axPos val="b"/>
        <c:numFmt formatCode="@" sourceLinked="1"/>
        <c:tickLblPos val="nextTo"/>
        <c:crossAx val="71722880"/>
        <c:crosses val="autoZero"/>
        <c:auto val="1"/>
        <c:lblAlgn val="ctr"/>
        <c:lblOffset val="100"/>
      </c:catAx>
      <c:valAx>
        <c:axId val="71722880"/>
        <c:scaling>
          <c:orientation val="minMax"/>
        </c:scaling>
        <c:axPos val="l"/>
        <c:majorGridlines/>
        <c:title>
          <c:tx>
            <c:rich>
              <a:bodyPr rot="-5400000" vert="horz"/>
              <a:lstStyle/>
              <a:p>
                <a:pPr>
                  <a:defRPr sz="1400"/>
                </a:pPr>
                <a:r>
                  <a:rPr lang="sk-SK" sz="1400" b="1" i="0" u="none" strike="noStrike" baseline="0" dirty="0" smtClean="0"/>
                  <a:t>m</a:t>
                </a:r>
                <a:r>
                  <a:rPr lang="sk-SK" sz="1400" b="1" i="0" u="none" strike="noStrike" baseline="30000" dirty="0" smtClean="0"/>
                  <a:t>3</a:t>
                </a:r>
                <a:r>
                  <a:rPr lang="sk-SK" sz="1400" b="1" i="0" u="none" strike="noStrike" baseline="0" dirty="0" smtClean="0"/>
                  <a:t> stromov v tis.</a:t>
                </a:r>
                <a:endParaRPr lang="en-US" sz="1400" dirty="0"/>
              </a:p>
            </c:rich>
          </c:tx>
          <c:layout/>
        </c:title>
        <c:numFmt formatCode="0.00" sourceLinked="1"/>
        <c:tickLblPos val="nextTo"/>
        <c:crossAx val="71721344"/>
        <c:crosses val="autoZero"/>
        <c:crossBetween val="between"/>
      </c:valAx>
    </c:plotArea>
    <c:plotVisOnly val="1"/>
  </c:chart>
  <c:txPr>
    <a:bodyPr/>
    <a:lstStyle/>
    <a:p>
      <a:pPr>
        <a:defRPr sz="1800"/>
      </a:pPr>
      <a:endParaRPr lang="sk-SK"/>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sk-SK"/>
  <c:chart>
    <c:title>
      <c:tx>
        <c:rich>
          <a:bodyPr/>
          <a:lstStyle/>
          <a:p>
            <a:pPr>
              <a:defRPr sz="1400"/>
            </a:pPr>
            <a:r>
              <a:rPr lang="en-US" sz="1400" dirty="0" err="1"/>
              <a:t>Priebeh</a:t>
            </a:r>
            <a:r>
              <a:rPr lang="en-US" sz="1400" dirty="0"/>
              <a:t> </a:t>
            </a:r>
            <a:r>
              <a:rPr lang="en-US" sz="1400" dirty="0" err="1"/>
              <a:t>priemerných</a:t>
            </a:r>
            <a:r>
              <a:rPr lang="en-US" sz="1400" dirty="0"/>
              <a:t> </a:t>
            </a:r>
            <a:r>
              <a:rPr lang="en-US" sz="1400" dirty="0" err="1"/>
              <a:t>hodinových</a:t>
            </a:r>
            <a:r>
              <a:rPr lang="en-US" sz="1400" dirty="0"/>
              <a:t> </a:t>
            </a:r>
            <a:r>
              <a:rPr lang="en-US" sz="1400" dirty="0" err="1"/>
              <a:t>výkonov</a:t>
            </a:r>
            <a:r>
              <a:rPr lang="en-US" sz="1400" dirty="0"/>
              <a:t> LPP</a:t>
            </a:r>
            <a:r>
              <a:rPr lang="sk-SK" sz="1400" dirty="0"/>
              <a:t> v</a:t>
            </a:r>
            <a:r>
              <a:rPr lang="en-US" sz="1400" dirty="0"/>
              <a:t> </a:t>
            </a:r>
            <a:r>
              <a:rPr lang="en-US" sz="1400" dirty="0" err="1"/>
              <a:t>závislosti</a:t>
            </a:r>
            <a:r>
              <a:rPr lang="en-US" sz="1400" dirty="0"/>
              <a:t> </a:t>
            </a:r>
            <a:r>
              <a:rPr lang="en-US" sz="1400" dirty="0" err="1" smtClean="0"/>
              <a:t>vzdialenosti</a:t>
            </a:r>
            <a:r>
              <a:rPr lang="en-US" sz="1400" dirty="0" smtClean="0"/>
              <a:t> </a:t>
            </a:r>
            <a:r>
              <a:rPr lang="en-US" sz="1400" dirty="0" err="1"/>
              <a:t>pracovného</a:t>
            </a:r>
            <a:r>
              <a:rPr lang="en-US" sz="1400" dirty="0"/>
              <a:t> </a:t>
            </a:r>
            <a:r>
              <a:rPr lang="en-US" sz="1400" dirty="0" err="1"/>
              <a:t>letiska</a:t>
            </a:r>
            <a:r>
              <a:rPr lang="en-US" sz="1400" dirty="0"/>
              <a:t> </a:t>
            </a:r>
            <a:r>
              <a:rPr lang="en-US" sz="1400" dirty="0" err="1"/>
              <a:t>od</a:t>
            </a:r>
            <a:r>
              <a:rPr lang="en-US" sz="1400" dirty="0"/>
              <a:t> </a:t>
            </a:r>
            <a:r>
              <a:rPr lang="en-US" sz="1400" dirty="0" err="1"/>
              <a:t>ošetrovaného</a:t>
            </a:r>
            <a:r>
              <a:rPr lang="en-US" sz="1400" dirty="0"/>
              <a:t> </a:t>
            </a:r>
            <a:r>
              <a:rPr lang="en-US" sz="1400" dirty="0" err="1"/>
              <a:t>pozemku</a:t>
            </a:r>
            <a:endParaRPr lang="en-US" sz="1400" dirty="0"/>
          </a:p>
        </c:rich>
      </c:tx>
      <c:layout/>
    </c:title>
    <c:plotArea>
      <c:layout>
        <c:manualLayout>
          <c:layoutTarget val="inner"/>
          <c:xMode val="edge"/>
          <c:yMode val="edge"/>
          <c:x val="0.14554503328423482"/>
          <c:y val="0.27113581007307025"/>
          <c:w val="0.82526770530696081"/>
          <c:h val="0.46028382031349641"/>
        </c:manualLayout>
      </c:layout>
      <c:lineChart>
        <c:grouping val="stacked"/>
        <c:ser>
          <c:idx val="0"/>
          <c:order val="0"/>
          <c:tx>
            <c:strRef>
              <c:f>Hárok1!$B$1</c:f>
              <c:strCache>
                <c:ptCount val="1"/>
                <c:pt idx="0">
                  <c:v>Priebeh priemerných hodinových výkonov LPP závislosti od vzdialenosti pracovného letiska od ošetrovaného pozemku</c:v>
                </c:pt>
              </c:strCache>
            </c:strRef>
          </c:tx>
          <c:cat>
            <c:numRef>
              <c:f>Hárok1!$A$2:$A$6</c:f>
              <c:numCache>
                <c:formatCode>General</c:formatCode>
                <c:ptCount val="5"/>
                <c:pt idx="0">
                  <c:v>1000</c:v>
                </c:pt>
                <c:pt idx="1">
                  <c:v>2500</c:v>
                </c:pt>
                <c:pt idx="2">
                  <c:v>3000</c:v>
                </c:pt>
                <c:pt idx="3">
                  <c:v>4000</c:v>
                </c:pt>
                <c:pt idx="4">
                  <c:v>7000</c:v>
                </c:pt>
              </c:numCache>
            </c:numRef>
          </c:cat>
          <c:val>
            <c:numRef>
              <c:f>Hárok1!$B$2:$B$6</c:f>
              <c:numCache>
                <c:formatCode>General</c:formatCode>
                <c:ptCount val="5"/>
                <c:pt idx="0">
                  <c:v>60</c:v>
                </c:pt>
                <c:pt idx="1">
                  <c:v>40</c:v>
                </c:pt>
                <c:pt idx="2">
                  <c:v>38</c:v>
                </c:pt>
                <c:pt idx="3">
                  <c:v>35</c:v>
                </c:pt>
                <c:pt idx="4">
                  <c:v>24</c:v>
                </c:pt>
              </c:numCache>
            </c:numRef>
          </c:val>
        </c:ser>
        <c:marker val="1"/>
        <c:axId val="75074560"/>
        <c:axId val="60964864"/>
      </c:lineChart>
      <c:catAx>
        <c:axId val="75074560"/>
        <c:scaling>
          <c:orientation val="minMax"/>
        </c:scaling>
        <c:axPos val="b"/>
        <c:majorGridlines/>
        <c:title>
          <c:tx>
            <c:rich>
              <a:bodyPr/>
              <a:lstStyle/>
              <a:p>
                <a:pPr>
                  <a:defRPr sz="1400"/>
                </a:pPr>
                <a:r>
                  <a:rPr lang="sk-SK" sz="1400"/>
                  <a:t>Vzdialenosť pracovného letiska</a:t>
                </a:r>
                <a:endParaRPr lang="en-US" sz="1400"/>
              </a:p>
            </c:rich>
          </c:tx>
          <c:layout/>
        </c:title>
        <c:numFmt formatCode="General" sourceLinked="1"/>
        <c:majorTickMark val="none"/>
        <c:tickLblPos val="nextTo"/>
        <c:crossAx val="60964864"/>
        <c:crosses val="autoZero"/>
        <c:auto val="1"/>
        <c:lblAlgn val="ctr"/>
        <c:lblOffset val="100"/>
      </c:catAx>
      <c:valAx>
        <c:axId val="60964864"/>
        <c:scaling>
          <c:orientation val="minMax"/>
        </c:scaling>
        <c:axPos val="l"/>
        <c:majorGridlines/>
        <c:title>
          <c:tx>
            <c:rich>
              <a:bodyPr rot="0" vert="wordArtVert"/>
              <a:lstStyle/>
              <a:p>
                <a:pPr>
                  <a:defRPr sz="1400"/>
                </a:pPr>
                <a:r>
                  <a:rPr lang="sk-SK" sz="1400"/>
                  <a:t>Ha/hod</a:t>
                </a:r>
                <a:endParaRPr lang="en-US" sz="1400"/>
              </a:p>
            </c:rich>
          </c:tx>
          <c:layout/>
        </c:title>
        <c:numFmt formatCode="General" sourceLinked="1"/>
        <c:majorTickMark val="none"/>
        <c:tickLblPos val="nextTo"/>
        <c:crossAx val="75074560"/>
        <c:crosses val="autoZero"/>
        <c:crossBetween val="between"/>
      </c:valAx>
    </c:plotArea>
    <c:plotVisOnly val="1"/>
  </c:chart>
  <c:txPr>
    <a:bodyPr/>
    <a:lstStyle/>
    <a:p>
      <a:pPr>
        <a:defRPr sz="1800"/>
      </a:pPr>
      <a:endParaRPr lang="sk-SK"/>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sk-SK"/>
  <c:style val="26"/>
  <c:chart>
    <c:title>
      <c:tx>
        <c:rich>
          <a:bodyPr/>
          <a:lstStyle/>
          <a:p>
            <a:pPr>
              <a:defRPr/>
            </a:pPr>
            <a:r>
              <a:rPr lang="en-US" sz="1800" dirty="0" err="1"/>
              <a:t>Počet obyv. sveta 1950-2050</a:t>
            </a:r>
            <a:endParaRPr lang="en-US" sz="1800" dirty="0"/>
          </a:p>
        </c:rich>
      </c:tx>
      <c:layout>
        <c:manualLayout>
          <c:xMode val="edge"/>
          <c:yMode val="edge"/>
          <c:x val="0.28046461247397036"/>
          <c:y val="4.3456810400766981E-2"/>
        </c:manualLayout>
      </c:layout>
    </c:title>
    <c:plotArea>
      <c:layout/>
      <c:barChart>
        <c:barDir val="col"/>
        <c:grouping val="clustered"/>
        <c:ser>
          <c:idx val="0"/>
          <c:order val="0"/>
          <c:tx>
            <c:strRef>
              <c:f>Hárok1!$B$1</c:f>
              <c:strCache>
                <c:ptCount val="1"/>
                <c:pt idx="0">
                  <c:v>Počet obyv. sveta 1950-2050</c:v>
                </c:pt>
              </c:strCache>
            </c:strRef>
          </c:tx>
          <c:cat>
            <c:numRef>
              <c:f>Hárok1!$A$2:$A$6</c:f>
              <c:numCache>
                <c:formatCode>General</c:formatCode>
                <c:ptCount val="5"/>
                <c:pt idx="0">
                  <c:v>1950</c:v>
                </c:pt>
                <c:pt idx="1">
                  <c:v>1975</c:v>
                </c:pt>
                <c:pt idx="2">
                  <c:v>2000</c:v>
                </c:pt>
                <c:pt idx="3">
                  <c:v>2025</c:v>
                </c:pt>
                <c:pt idx="4">
                  <c:v>2050</c:v>
                </c:pt>
              </c:numCache>
            </c:numRef>
          </c:cat>
          <c:val>
            <c:numRef>
              <c:f>Hárok1!$B$2:$B$6</c:f>
              <c:numCache>
                <c:formatCode>#,##0</c:formatCode>
                <c:ptCount val="5"/>
                <c:pt idx="0">
                  <c:v>2.5350929999999967</c:v>
                </c:pt>
                <c:pt idx="1">
                  <c:v>4.0760800000000001</c:v>
                </c:pt>
                <c:pt idx="2">
                  <c:v>6.1241229999999796</c:v>
                </c:pt>
                <c:pt idx="3">
                  <c:v>8.0105090000000008</c:v>
                </c:pt>
                <c:pt idx="4">
                  <c:v>9.1912870000000009</c:v>
                </c:pt>
              </c:numCache>
            </c:numRef>
          </c:val>
        </c:ser>
        <c:axId val="74529408"/>
        <c:axId val="74564352"/>
      </c:barChart>
      <c:catAx>
        <c:axId val="74529408"/>
        <c:scaling>
          <c:orientation val="minMax"/>
        </c:scaling>
        <c:axPos val="b"/>
        <c:title>
          <c:tx>
            <c:rich>
              <a:bodyPr/>
              <a:lstStyle/>
              <a:p>
                <a:pPr>
                  <a:defRPr sz="1400" b="0"/>
                </a:pPr>
                <a:r>
                  <a:rPr lang="sk-SK" sz="1400" b="0" dirty="0" smtClean="0"/>
                  <a:t>Rok</a:t>
                </a:r>
                <a:endParaRPr lang="en-US" sz="1400" b="0" dirty="0"/>
              </a:p>
            </c:rich>
          </c:tx>
          <c:layout>
            <c:manualLayout>
              <c:xMode val="edge"/>
              <c:yMode val="edge"/>
              <c:x val="0.53732774879349732"/>
              <c:y val="0.84557029831218522"/>
            </c:manualLayout>
          </c:layout>
        </c:title>
        <c:numFmt formatCode="General" sourceLinked="1"/>
        <c:tickLblPos val="nextTo"/>
        <c:crossAx val="74564352"/>
        <c:crosses val="autoZero"/>
        <c:auto val="1"/>
        <c:lblAlgn val="ctr"/>
        <c:lblOffset val="100"/>
      </c:catAx>
      <c:valAx>
        <c:axId val="74564352"/>
        <c:scaling>
          <c:orientation val="minMax"/>
        </c:scaling>
        <c:axPos val="l"/>
        <c:majorGridlines/>
        <c:title>
          <c:tx>
            <c:rich>
              <a:bodyPr rot="-5400000" vert="horz"/>
              <a:lstStyle/>
              <a:p>
                <a:pPr>
                  <a:defRPr sz="1400" b="0"/>
                </a:pPr>
                <a:r>
                  <a:rPr lang="en-US" sz="1400" b="0" i="0" u="none" strike="noStrike" baseline="0" dirty="0" err="1" smtClean="0"/>
                  <a:t>Počet</a:t>
                </a:r>
                <a:r>
                  <a:rPr lang="en-US" sz="1400" b="0" i="0" u="none" strike="noStrike" baseline="0" dirty="0" smtClean="0"/>
                  <a:t> </a:t>
                </a:r>
                <a:r>
                  <a:rPr lang="en-US" sz="1400" b="0" i="0" u="none" strike="noStrike" baseline="0" dirty="0" err="1" smtClean="0"/>
                  <a:t>obyv</a:t>
                </a:r>
                <a:r>
                  <a:rPr lang="en-US" sz="1400" b="0" i="0" u="none" strike="noStrike" baseline="0" dirty="0" smtClean="0"/>
                  <a:t>.</a:t>
                </a:r>
                <a:r>
                  <a:rPr lang="sk-SK" sz="1400" b="0" i="0" u="none" strike="noStrike" baseline="0" dirty="0" smtClean="0"/>
                  <a:t> v mld.</a:t>
                </a:r>
                <a:endParaRPr lang="en-US" sz="1400" b="0" dirty="0"/>
              </a:p>
            </c:rich>
          </c:tx>
          <c:layout>
            <c:manualLayout>
              <c:xMode val="edge"/>
              <c:yMode val="edge"/>
              <c:x val="3.5054527731916849E-2"/>
              <c:y val="0.18912889159314494"/>
            </c:manualLayout>
          </c:layout>
        </c:title>
        <c:numFmt formatCode="#,##0" sourceLinked="1"/>
        <c:tickLblPos val="nextTo"/>
        <c:crossAx val="74529408"/>
        <c:crosses val="autoZero"/>
        <c:crossBetween val="between"/>
      </c:valAx>
    </c:plotArea>
    <c:plotVisOnly val="1"/>
  </c:chart>
  <c:txPr>
    <a:bodyPr/>
    <a:lstStyle/>
    <a:p>
      <a:pPr>
        <a:defRPr sz="1800"/>
      </a:pPr>
      <a:endParaRPr lang="sk-SK"/>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ECF26-8915-4306-90B9-5743DA71E323}"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450FBADA-9B1B-49E4-8795-08E375E05132}">
      <dgm:prSet phldrT="[Text]" custT="1"/>
      <dgm:spPr/>
      <dgm:t>
        <a:bodyPr/>
        <a:lstStyle/>
        <a:p>
          <a:r>
            <a:rPr lang="sk-SK" sz="2800" b="1" dirty="0" err="1" smtClean="0"/>
            <a:t>Poľnohospod</a:t>
          </a:r>
          <a:r>
            <a:rPr lang="sk-SK" sz="2800" b="1" dirty="0" smtClean="0"/>
            <a:t>. letectvo </a:t>
          </a:r>
          <a:endParaRPr lang="en-US" sz="2800" b="1" dirty="0"/>
        </a:p>
      </dgm:t>
    </dgm:pt>
    <dgm:pt modelId="{E2D0A436-8F87-4807-A85D-3014A4ECE6CD}" type="parTrans" cxnId="{1201FABD-2DA1-4DFC-92E6-BE15EE0D2E43}">
      <dgm:prSet/>
      <dgm:spPr/>
      <dgm:t>
        <a:bodyPr/>
        <a:lstStyle/>
        <a:p>
          <a:endParaRPr lang="en-US"/>
        </a:p>
      </dgm:t>
    </dgm:pt>
    <dgm:pt modelId="{F08F8D7D-EAFA-46C7-B651-C76FC13C4489}" type="sibTrans" cxnId="{1201FABD-2DA1-4DFC-92E6-BE15EE0D2E43}">
      <dgm:prSet/>
      <dgm:spPr/>
      <dgm:t>
        <a:bodyPr/>
        <a:lstStyle/>
        <a:p>
          <a:endParaRPr lang="en-US"/>
        </a:p>
      </dgm:t>
    </dgm:pt>
    <dgm:pt modelId="{3C4FD8DA-EAB6-4EC5-8B24-07A86183ADFF}">
      <dgm:prSet phldrT="[Text]" custT="1"/>
      <dgm:spPr/>
      <dgm:t>
        <a:bodyPr/>
        <a:lstStyle/>
        <a:p>
          <a:r>
            <a:rPr lang="sk-SK" sz="2400" b="1" dirty="0" smtClean="0"/>
            <a:t>   Výživa plodín</a:t>
          </a:r>
          <a:endParaRPr lang="en-US" sz="2400" b="1" dirty="0"/>
        </a:p>
      </dgm:t>
    </dgm:pt>
    <dgm:pt modelId="{4B54C04F-76EE-4DB8-8A8B-BA7D04CBDF48}" type="parTrans" cxnId="{194E989D-0132-4FD8-9C9B-87CB1399DAC2}">
      <dgm:prSet/>
      <dgm:spPr/>
      <dgm:t>
        <a:bodyPr/>
        <a:lstStyle/>
        <a:p>
          <a:endParaRPr lang="en-US"/>
        </a:p>
      </dgm:t>
    </dgm:pt>
    <dgm:pt modelId="{E20336E3-9FB9-4FF4-B84D-0C28C5110CD9}" type="sibTrans" cxnId="{194E989D-0132-4FD8-9C9B-87CB1399DAC2}">
      <dgm:prSet/>
      <dgm:spPr/>
      <dgm:t>
        <a:bodyPr/>
        <a:lstStyle/>
        <a:p>
          <a:endParaRPr lang="en-US"/>
        </a:p>
      </dgm:t>
    </dgm:pt>
    <dgm:pt modelId="{68627156-2CB2-4335-8EAE-8B76D0A800A2}">
      <dgm:prSet phldrT="[Text]" custT="1"/>
      <dgm:spPr/>
      <dgm:t>
        <a:bodyPr/>
        <a:lstStyle/>
        <a:p>
          <a:r>
            <a:rPr lang="sk-SK" sz="2400" b="1" dirty="0" smtClean="0"/>
            <a:t>   Ochrana plodín </a:t>
          </a:r>
          <a:endParaRPr lang="en-US" sz="2400" b="1" dirty="0"/>
        </a:p>
      </dgm:t>
    </dgm:pt>
    <dgm:pt modelId="{6E0E1B5C-28EC-4E45-A078-56EB0590D23E}" type="parTrans" cxnId="{FE778AA8-6D6F-45F3-86BD-CFC14EA95639}">
      <dgm:prSet/>
      <dgm:spPr/>
      <dgm:t>
        <a:bodyPr/>
        <a:lstStyle/>
        <a:p>
          <a:endParaRPr lang="en-US"/>
        </a:p>
      </dgm:t>
    </dgm:pt>
    <dgm:pt modelId="{66BAA777-2989-4EEE-996F-1731528E7FFB}" type="sibTrans" cxnId="{FE778AA8-6D6F-45F3-86BD-CFC14EA95639}">
      <dgm:prSet/>
      <dgm:spPr/>
      <dgm:t>
        <a:bodyPr/>
        <a:lstStyle/>
        <a:p>
          <a:endParaRPr lang="en-US"/>
        </a:p>
      </dgm:t>
    </dgm:pt>
    <dgm:pt modelId="{764BA09B-B2CD-4483-B85C-78F5DAA2C32E}" type="pres">
      <dgm:prSet presAssocID="{656ECF26-8915-4306-90B9-5743DA71E323}" presName="Name0" presStyleCnt="0">
        <dgm:presLayoutVars>
          <dgm:dir/>
          <dgm:animLvl val="lvl"/>
          <dgm:resizeHandles/>
        </dgm:presLayoutVars>
      </dgm:prSet>
      <dgm:spPr/>
      <dgm:t>
        <a:bodyPr/>
        <a:lstStyle/>
        <a:p>
          <a:endParaRPr lang="en-US"/>
        </a:p>
      </dgm:t>
    </dgm:pt>
    <dgm:pt modelId="{FF3743B8-D7F7-4C2C-9042-86E2E8C7CC6C}" type="pres">
      <dgm:prSet presAssocID="{450FBADA-9B1B-49E4-8795-08E375E05132}" presName="linNode" presStyleCnt="0"/>
      <dgm:spPr/>
    </dgm:pt>
    <dgm:pt modelId="{22996E33-BF3D-47E8-BC13-775EA3FFA1EB}" type="pres">
      <dgm:prSet presAssocID="{450FBADA-9B1B-49E4-8795-08E375E05132}" presName="parentShp" presStyleLbl="node1" presStyleIdx="0" presStyleCnt="1" custScaleX="94472" custLinFactNeighborX="-5912">
        <dgm:presLayoutVars>
          <dgm:bulletEnabled val="1"/>
        </dgm:presLayoutVars>
      </dgm:prSet>
      <dgm:spPr/>
      <dgm:t>
        <a:bodyPr/>
        <a:lstStyle/>
        <a:p>
          <a:endParaRPr lang="en-US"/>
        </a:p>
      </dgm:t>
    </dgm:pt>
    <dgm:pt modelId="{1FD937B4-EAFB-4885-ABAA-31A4BF590DF0}" type="pres">
      <dgm:prSet presAssocID="{450FBADA-9B1B-49E4-8795-08E375E05132}" presName="childShp" presStyleLbl="bgAccFollowNode1" presStyleIdx="0" presStyleCnt="1" custScaleX="80982" custLinFactNeighborX="-9134">
        <dgm:presLayoutVars>
          <dgm:bulletEnabled val="1"/>
        </dgm:presLayoutVars>
      </dgm:prSet>
      <dgm:spPr/>
      <dgm:t>
        <a:bodyPr/>
        <a:lstStyle/>
        <a:p>
          <a:endParaRPr lang="en-US"/>
        </a:p>
      </dgm:t>
    </dgm:pt>
  </dgm:ptLst>
  <dgm:cxnLst>
    <dgm:cxn modelId="{FE778AA8-6D6F-45F3-86BD-CFC14EA95639}" srcId="{450FBADA-9B1B-49E4-8795-08E375E05132}" destId="{68627156-2CB2-4335-8EAE-8B76D0A800A2}" srcOrd="1" destOrd="0" parTransId="{6E0E1B5C-28EC-4E45-A078-56EB0590D23E}" sibTransId="{66BAA777-2989-4EEE-996F-1731528E7FFB}"/>
    <dgm:cxn modelId="{194E989D-0132-4FD8-9C9B-87CB1399DAC2}" srcId="{450FBADA-9B1B-49E4-8795-08E375E05132}" destId="{3C4FD8DA-EAB6-4EC5-8B24-07A86183ADFF}" srcOrd="0" destOrd="0" parTransId="{4B54C04F-76EE-4DB8-8A8B-BA7D04CBDF48}" sibTransId="{E20336E3-9FB9-4FF4-B84D-0C28C5110CD9}"/>
    <dgm:cxn modelId="{41B8D76D-80E2-4D80-826E-16870639F251}" type="presOf" srcId="{656ECF26-8915-4306-90B9-5743DA71E323}" destId="{764BA09B-B2CD-4483-B85C-78F5DAA2C32E}" srcOrd="0" destOrd="0" presId="urn:microsoft.com/office/officeart/2005/8/layout/vList6"/>
    <dgm:cxn modelId="{9C8A1552-AC80-496D-A168-61E2D5D791E7}" type="presOf" srcId="{450FBADA-9B1B-49E4-8795-08E375E05132}" destId="{22996E33-BF3D-47E8-BC13-775EA3FFA1EB}" srcOrd="0" destOrd="0" presId="urn:microsoft.com/office/officeart/2005/8/layout/vList6"/>
    <dgm:cxn modelId="{5A62493F-0FDC-48FF-BBCB-6F70B79F7104}" type="presOf" srcId="{68627156-2CB2-4335-8EAE-8B76D0A800A2}" destId="{1FD937B4-EAFB-4885-ABAA-31A4BF590DF0}" srcOrd="0" destOrd="1" presId="urn:microsoft.com/office/officeart/2005/8/layout/vList6"/>
    <dgm:cxn modelId="{1201FABD-2DA1-4DFC-92E6-BE15EE0D2E43}" srcId="{656ECF26-8915-4306-90B9-5743DA71E323}" destId="{450FBADA-9B1B-49E4-8795-08E375E05132}" srcOrd="0" destOrd="0" parTransId="{E2D0A436-8F87-4807-A85D-3014A4ECE6CD}" sibTransId="{F08F8D7D-EAFA-46C7-B651-C76FC13C4489}"/>
    <dgm:cxn modelId="{B13965F9-5577-48CF-8CDD-A9A6B69D3520}" type="presOf" srcId="{3C4FD8DA-EAB6-4EC5-8B24-07A86183ADFF}" destId="{1FD937B4-EAFB-4885-ABAA-31A4BF590DF0}" srcOrd="0" destOrd="0" presId="urn:microsoft.com/office/officeart/2005/8/layout/vList6"/>
    <dgm:cxn modelId="{E0A3CE1A-2B55-434B-B097-1B4FA9FBEABD}" type="presParOf" srcId="{764BA09B-B2CD-4483-B85C-78F5DAA2C32E}" destId="{FF3743B8-D7F7-4C2C-9042-86E2E8C7CC6C}" srcOrd="0" destOrd="0" presId="urn:microsoft.com/office/officeart/2005/8/layout/vList6"/>
    <dgm:cxn modelId="{7FC9356D-525C-4721-BB16-0F130F6D6972}" type="presParOf" srcId="{FF3743B8-D7F7-4C2C-9042-86E2E8C7CC6C}" destId="{22996E33-BF3D-47E8-BC13-775EA3FFA1EB}" srcOrd="0" destOrd="0" presId="urn:microsoft.com/office/officeart/2005/8/layout/vList6"/>
    <dgm:cxn modelId="{BE5E598D-E0FE-4B29-A54D-077B972352A6}" type="presParOf" srcId="{FF3743B8-D7F7-4C2C-9042-86E2E8C7CC6C}" destId="{1FD937B4-EAFB-4885-ABAA-31A4BF590DF0}" srcOrd="1" destOrd="0" presId="urn:microsoft.com/office/officeart/2005/8/layout/vList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D937B4-EAFB-4885-ABAA-31A4BF590DF0}">
      <dsp:nvSpPr>
        <dsp:cNvPr id="0" name=""/>
        <dsp:cNvSpPr/>
      </dsp:nvSpPr>
      <dsp:spPr>
        <a:xfrm>
          <a:off x="2778832" y="0"/>
          <a:ext cx="3297528" cy="1143008"/>
        </a:xfrm>
        <a:prstGeom prst="rightArrow">
          <a:avLst>
            <a:gd name="adj1" fmla="val 75000"/>
            <a:gd name="adj2" fmla="val 50000"/>
          </a:avLst>
        </a:prstGeom>
        <a:solidFill>
          <a:schemeClr val="accent1">
            <a:alpha val="90000"/>
            <a:tint val="40000"/>
            <a:hueOff val="0"/>
            <a:satOff val="0"/>
            <a:lumOff val="0"/>
            <a:alphaOff val="0"/>
          </a:schemeClr>
        </a:solidFill>
        <a:ln w="48000" cap="flat" cmpd="thickThin"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228600" lvl="1" indent="-228600" algn="l" defTabSz="1066800">
            <a:lnSpc>
              <a:spcPct val="90000"/>
            </a:lnSpc>
            <a:spcBef>
              <a:spcPct val="0"/>
            </a:spcBef>
            <a:spcAft>
              <a:spcPct val="15000"/>
            </a:spcAft>
            <a:buChar char="••"/>
          </a:pPr>
          <a:r>
            <a:rPr lang="sk-SK" sz="2400" b="1" kern="1200" dirty="0" smtClean="0"/>
            <a:t>   Výživa plodín</a:t>
          </a:r>
          <a:endParaRPr lang="en-US" sz="2400" b="1" kern="1200" dirty="0"/>
        </a:p>
        <a:p>
          <a:pPr marL="228600" lvl="1" indent="-228600" algn="l" defTabSz="1066800">
            <a:lnSpc>
              <a:spcPct val="90000"/>
            </a:lnSpc>
            <a:spcBef>
              <a:spcPct val="0"/>
            </a:spcBef>
            <a:spcAft>
              <a:spcPct val="15000"/>
            </a:spcAft>
            <a:buChar char="••"/>
          </a:pPr>
          <a:r>
            <a:rPr lang="sk-SK" sz="2400" b="1" kern="1200" dirty="0" smtClean="0"/>
            <a:t>   Ochrana plodín </a:t>
          </a:r>
          <a:endParaRPr lang="en-US" sz="2400" b="1" kern="1200" dirty="0"/>
        </a:p>
      </dsp:txBody>
      <dsp:txXfrm>
        <a:off x="2778832" y="0"/>
        <a:ext cx="3297528" cy="1143008"/>
      </dsp:txXfrm>
    </dsp:sp>
    <dsp:sp modelId="{22996E33-BF3D-47E8-BC13-775EA3FFA1EB}">
      <dsp:nvSpPr>
        <dsp:cNvPr id="0" name=""/>
        <dsp:cNvSpPr/>
      </dsp:nvSpPr>
      <dsp:spPr>
        <a:xfrm>
          <a:off x="221499" y="0"/>
          <a:ext cx="2564554" cy="1143008"/>
        </a:xfrm>
        <a:prstGeom prst="roundRect">
          <a:avLst/>
        </a:prstGeom>
        <a:solidFill>
          <a:schemeClr val="accent1">
            <a:hueOff val="0"/>
            <a:satOff val="0"/>
            <a:lumOff val="0"/>
            <a:alphaOff val="0"/>
          </a:schemeClr>
        </a:solidFill>
        <a:ln w="48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sk-SK" sz="2800" b="1" kern="1200" dirty="0" err="1" smtClean="0"/>
            <a:t>Poľnohospod</a:t>
          </a:r>
          <a:r>
            <a:rPr lang="sk-SK" sz="2800" b="1" kern="1200" dirty="0" smtClean="0"/>
            <a:t>. letectvo </a:t>
          </a:r>
          <a:endParaRPr lang="en-US" sz="2800" b="1" kern="1200" dirty="0"/>
        </a:p>
      </dsp:txBody>
      <dsp:txXfrm>
        <a:off x="221499" y="0"/>
        <a:ext cx="2564554" cy="1143008"/>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dátumu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5161A6A-BC2F-49B4-90EC-56B83F920808}" type="datetimeFigureOut">
              <a:rPr lang="en-US" smtClean="0"/>
              <a:pPr/>
              <a:t>1/24/2010</a:t>
            </a:fld>
            <a:endParaRPr lang="en-US"/>
          </a:p>
        </p:txBody>
      </p:sp>
      <p:sp>
        <p:nvSpPr>
          <p:cNvPr id="4" name="Zástupný symbol päty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Zástupný symbol čísla snímky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590BF60-B028-4F5B-82E0-22211370580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5DC170-23E3-4A1F-A336-3D3510DA41F6}" type="datetimeFigureOut">
              <a:rPr lang="en-US" smtClean="0"/>
              <a:pPr/>
              <a:t>1/24/2010</a:t>
            </a:fld>
            <a:endParaRPr lang="en-US"/>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k-SK" smtClean="0"/>
              <a:t>Kliknite sem a upravte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F28A4A-8493-4DEB-947F-44F977902E9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lnSpc>
                <a:spcPct val="115000"/>
              </a:lnSpc>
              <a:spcAft>
                <a:spcPts val="1000"/>
              </a:spcAft>
            </a:pPr>
            <a:r>
              <a:rPr lang="sk-SK" dirty="0" smtClean="0">
                <a:ea typeface="Calibri"/>
                <a:cs typeface="Times New Roman"/>
              </a:rPr>
              <a:t>Vážená porota, dámy a páni. Dovoľte aby som vás privítal na prezentácii môjho projektu. Volám sa Slavomír Filo. Pochádzam z Banskej Bystrice kde študujem v bilingválnej </a:t>
            </a:r>
            <a:r>
              <a:rPr lang="sk-SK" dirty="0" err="1" smtClean="0">
                <a:ea typeface="Calibri"/>
                <a:cs typeface="Times New Roman"/>
              </a:rPr>
              <a:t>francúzsko</a:t>
            </a:r>
            <a:r>
              <a:rPr lang="sk-SK" dirty="0" smtClean="0">
                <a:ea typeface="Calibri"/>
                <a:cs typeface="Times New Roman"/>
              </a:rPr>
              <a:t> – slovenskej sekcii Gymnázia JGT. Prejdime k prezentácii mojej práce. </a:t>
            </a:r>
            <a:endParaRPr lang="sk-SK" sz="1100" dirty="0" smtClean="0">
              <a:ea typeface="Calibri"/>
              <a:cs typeface="Times New Roman"/>
            </a:endParaRPr>
          </a:p>
          <a:p>
            <a:pPr algn="just">
              <a:lnSpc>
                <a:spcPct val="115000"/>
              </a:lnSpc>
              <a:spcAft>
                <a:spcPts val="1000"/>
              </a:spcAft>
            </a:pPr>
            <a:r>
              <a:rPr lang="sk-SK" dirty="0" smtClean="0">
                <a:solidFill>
                  <a:srgbClr val="000000"/>
                </a:solidFill>
                <a:ea typeface="Calibri"/>
                <a:cs typeface="Calibri"/>
              </a:rPr>
              <a:t>Cieľom môjho projektu je bližšie rozobrať históriu, súčasnosť a perspektívu leteckých prác so zameraním na letecké poľnohospodárske a lesohospodárske práce a vysvetliť prečo je táto časť letectva dôležitá napriek tomu, že sa o nej málo hovorí.</a:t>
            </a:r>
            <a:endParaRPr lang="sk-SK" sz="1100" dirty="0" smtClean="0">
              <a:ea typeface="Calibri"/>
              <a:cs typeface="Times New Roman"/>
            </a:endParaRPr>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lnSpc>
                <a:spcPct val="150000"/>
              </a:lnSpc>
            </a:pPr>
            <a:r>
              <a:rPr lang="sk-SK" dirty="0" smtClean="0">
                <a:ea typeface="Batang"/>
                <a:cs typeface="Times New Roman"/>
              </a:rPr>
              <a:t>Využívanie lietadiel v poľnohospodárstve má však určité zvláštnosti a obmedzujúce faktory</a:t>
            </a:r>
            <a:endParaRPr lang="sk-SK" sz="1100" dirty="0" smtClean="0">
              <a:ea typeface="Calibri"/>
              <a:cs typeface="Times New Roman"/>
            </a:endParaRPr>
          </a:p>
          <a:p>
            <a:pPr algn="just">
              <a:lnSpc>
                <a:spcPct val="150000"/>
              </a:lnSpc>
            </a:pPr>
            <a:r>
              <a:rPr lang="sk-SK" dirty="0" smtClean="0">
                <a:ea typeface="Batang"/>
                <a:cs typeface="Times New Roman"/>
              </a:rPr>
              <a:t>Dôležitým obmedzujúcim faktorom je vietor. Jeho maximálna povolená rýchlosť je 8 m.s</a:t>
            </a:r>
            <a:r>
              <a:rPr lang="sk-SK" sz="1000" baseline="30000" dirty="0" smtClean="0">
                <a:ea typeface="Batang"/>
                <a:cs typeface="Times New Roman"/>
              </a:rPr>
              <a:t>-1</a:t>
            </a:r>
            <a:r>
              <a:rPr lang="sk-SK" dirty="0" smtClean="0">
                <a:ea typeface="Batang"/>
                <a:cs typeface="Times New Roman"/>
              </a:rPr>
              <a:t>, avšak pri aplikácii špeciálnej chémie sa limitná hodnota môže znižovať. Na tento obmedzujúci faktor treba brať výnimočný ohľad. Pri jeho opomenutí môže dôjsť nežiadanou aplikáciou chémie na zlé miesta k veľkým ekonomickým škodám.</a:t>
            </a:r>
            <a:endParaRPr lang="sk-SK" sz="1100" dirty="0" smtClean="0">
              <a:ea typeface="Calibri"/>
              <a:cs typeface="Times New Roman"/>
            </a:endParaRPr>
          </a:p>
          <a:p>
            <a:r>
              <a:rPr lang="sk-SK" dirty="0" smtClean="0">
                <a:ea typeface="Batang"/>
                <a:cs typeface="Times New Roman"/>
              </a:rPr>
              <a:t>Ďalšie obmedzujúce faktory sú predovšetkým dohľadnosť, veľkosť ošetrovaného pozemku a prístupnosť pre lietadlo, prekážky v teréne a únosnosť povrchu pracovného letiska.</a:t>
            </a:r>
            <a:endParaRPr lang="sk-SK" dirty="0"/>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lnSpc>
                <a:spcPct val="150000"/>
              </a:lnSpc>
              <a:spcBef>
                <a:spcPts val="2400"/>
              </a:spcBef>
            </a:pPr>
            <a:r>
              <a:rPr lang="sk-SK" dirty="0" smtClean="0">
                <a:ea typeface="Batang"/>
                <a:cs typeface="Times New Roman"/>
              </a:rPr>
              <a:t>Potraviny zohrajú v našej budúcnosti dôležitú úlohu, pravdepodobne negatívnu. Kvôli zvyšovaniu počtu obyvateľov Zeme už dnes celosvetovo trpí nedostatkom jedla viac ako 1 miliarda ľudí. Letectvo a letecké práce môžu pozitívne zasiahnuť v prospech riešenia našich problémov. Na základe informácií, ktoré obsahuje moja štúdia si myslím, že letecké poľnohospodárske a lesohospodárske práce predstavujú jednu z možností ako zvýšiť množstvo dopestovaných plodín a znížiť nedostatok potravín v celosvetovej mierke.</a:t>
            </a:r>
            <a:endParaRPr lang="sk-SK" sz="1100" dirty="0" smtClean="0">
              <a:ea typeface="Calibri"/>
              <a:cs typeface="Times New Roman"/>
            </a:endParaRPr>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endParaRPr lang="sk-SK"/>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lnSpc>
                <a:spcPct val="115000"/>
              </a:lnSpc>
              <a:spcAft>
                <a:spcPts val="1000"/>
              </a:spcAft>
            </a:pPr>
            <a:r>
              <a:rPr lang="sk-SK" dirty="0" smtClean="0">
                <a:ea typeface="Calibri"/>
                <a:cs typeface="Times New Roman"/>
              </a:rPr>
              <a:t>Presný dátum prvého uplatnenia leteckých prác v poľnohospodárstve a lesnom hospodárstve nemožno určiť. Všeobecne sa však uznáva rok 1911 ako počiatok histórie leteckých aplikácií. V tomto roku nemecký lesník Alfréd </a:t>
            </a:r>
            <a:r>
              <a:rPr lang="sk-SK" dirty="0" err="1" smtClean="0">
                <a:ea typeface="Calibri"/>
                <a:cs typeface="Times New Roman"/>
              </a:rPr>
              <a:t>Zimmerman</a:t>
            </a:r>
            <a:r>
              <a:rPr lang="sk-SK" dirty="0" smtClean="0">
                <a:ea typeface="Calibri"/>
                <a:cs typeface="Times New Roman"/>
              </a:rPr>
              <a:t> podal patent na využitie lietadiel na rozmetanie chemických látok, pomocou ktorých sa mal v lesoch zničiť škodlivý hmyz. Vývoj leteckých prác pre poľnohospodárstvo a lesné hospodárstvo prebiehal vo svete v troch výrazných etapách: </a:t>
            </a:r>
            <a:endParaRPr lang="sk-SK" sz="1100" dirty="0" smtClean="0">
              <a:ea typeface="Calibri"/>
              <a:cs typeface="Times New Roman"/>
            </a:endParaRPr>
          </a:p>
          <a:p>
            <a:pPr algn="just">
              <a:lnSpc>
                <a:spcPct val="115000"/>
              </a:lnSpc>
              <a:spcAft>
                <a:spcPts val="1000"/>
              </a:spcAft>
            </a:pPr>
            <a:r>
              <a:rPr lang="sk-SK" dirty="0" smtClean="0">
                <a:ea typeface="Calibri"/>
                <a:cs typeface="Times New Roman"/>
              </a:rPr>
              <a:t>I. etapa ‐ od roku 1911 až do začiatku druhej svetovej vojny; </a:t>
            </a:r>
            <a:endParaRPr lang="sk-SK" sz="1100" dirty="0" smtClean="0">
              <a:ea typeface="Calibri"/>
              <a:cs typeface="Times New Roman"/>
            </a:endParaRPr>
          </a:p>
          <a:p>
            <a:pPr algn="just">
              <a:lnSpc>
                <a:spcPct val="115000"/>
              </a:lnSpc>
              <a:spcAft>
                <a:spcPts val="1000"/>
              </a:spcAft>
            </a:pPr>
            <a:r>
              <a:rPr lang="sk-SK" dirty="0" smtClean="0">
                <a:ea typeface="Calibri"/>
                <a:cs typeface="Times New Roman"/>
              </a:rPr>
              <a:t>II. etapa ‐ od skončenia druhej svetovej vojny do roku 1960. V tomto období sa zaviedli do </a:t>
            </a:r>
            <a:r>
              <a:rPr lang="sk-SK" dirty="0" err="1" smtClean="0">
                <a:ea typeface="Calibri"/>
                <a:cs typeface="Times New Roman"/>
              </a:rPr>
              <a:t>letecko</a:t>
            </a:r>
            <a:r>
              <a:rPr lang="sk-SK" dirty="0" smtClean="0">
                <a:ea typeface="Calibri"/>
                <a:cs typeface="Times New Roman"/>
              </a:rPr>
              <a:t>‐chemickej činnosti viacúčelové lietadlá s vlastnosťami STOL (</a:t>
            </a:r>
            <a:r>
              <a:rPr lang="sk-SK" dirty="0" err="1" smtClean="0">
                <a:ea typeface="Calibri"/>
                <a:cs typeface="Times New Roman"/>
              </a:rPr>
              <a:t>Short</a:t>
            </a:r>
            <a:r>
              <a:rPr lang="sk-SK" dirty="0" smtClean="0">
                <a:ea typeface="Calibri"/>
                <a:cs typeface="Times New Roman"/>
              </a:rPr>
              <a:t> </a:t>
            </a:r>
            <a:r>
              <a:rPr lang="sk-SK" dirty="0" err="1" smtClean="0">
                <a:ea typeface="Calibri"/>
                <a:cs typeface="Times New Roman"/>
              </a:rPr>
              <a:t>Take</a:t>
            </a:r>
            <a:r>
              <a:rPr lang="sk-SK" dirty="0" smtClean="0">
                <a:ea typeface="Calibri"/>
                <a:cs typeface="Times New Roman"/>
              </a:rPr>
              <a:t>‐</a:t>
            </a:r>
            <a:r>
              <a:rPr lang="sk-SK" dirty="0" err="1" smtClean="0">
                <a:ea typeface="Calibri"/>
                <a:cs typeface="Times New Roman"/>
              </a:rPr>
              <a:t>Off</a:t>
            </a:r>
            <a:r>
              <a:rPr lang="sk-SK" dirty="0" smtClean="0">
                <a:ea typeface="Calibri"/>
                <a:cs typeface="Times New Roman"/>
              </a:rPr>
              <a:t> </a:t>
            </a:r>
            <a:r>
              <a:rPr lang="sk-SK" dirty="0" err="1" smtClean="0">
                <a:ea typeface="Calibri"/>
                <a:cs typeface="Times New Roman"/>
              </a:rPr>
              <a:t>Landing</a:t>
            </a:r>
            <a:r>
              <a:rPr lang="sk-SK" dirty="0" smtClean="0">
                <a:ea typeface="Calibri"/>
                <a:cs typeface="Times New Roman"/>
              </a:rPr>
              <a:t> = s krátkym štartom a pristátím) ; </a:t>
            </a:r>
            <a:endParaRPr lang="sk-SK" sz="1100" dirty="0" smtClean="0">
              <a:ea typeface="Calibri"/>
              <a:cs typeface="Times New Roman"/>
            </a:endParaRPr>
          </a:p>
          <a:p>
            <a:r>
              <a:rPr lang="sk-SK" dirty="0" smtClean="0">
                <a:ea typeface="Calibri"/>
                <a:cs typeface="Times New Roman"/>
              </a:rPr>
              <a:t>III. etapa ‐ po roku 1960,v dôsledku prudkého rozvoja výrobných kapacít sa výrazne rozvíjala aj poľnohospodárska veľkovýroba. S tým súvisiaci rozvoj vedy a techniky vytvoril podmienky na adekvátny pokrok mechanizácie poľnohospodárskych prác, do ktorých patria aj letecké práce. </a:t>
            </a:r>
            <a:endParaRPr lang="sk-SK" dirty="0"/>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pPr algn="just">
              <a:lnSpc>
                <a:spcPct val="150000"/>
              </a:lnSpc>
              <a:spcAft>
                <a:spcPts val="1000"/>
              </a:spcAft>
            </a:pPr>
            <a:r>
              <a:rPr lang="sk-SK" dirty="0" smtClean="0">
                <a:ea typeface="Batang"/>
                <a:cs typeface="Times New Roman"/>
              </a:rPr>
              <a:t>Pomocou poľnohospodárskych lietadiel je možné aplikovať priemyselné hnojivá v tuhej, ako aj v kvapalnej forme, prípravky na ochranu rastlín proti chorobám, škodcom a plevelom, prípravky na urýchlenie zrenia a na reguláciu rastu rastlín a osivá. Najväčší podiel z celkového objemu leteckých prác vo všeobecnosti predstavuje letecké hnojenie (približne 80 %).</a:t>
            </a:r>
            <a:endParaRPr lang="sk-SK" sz="1100" dirty="0" smtClean="0">
              <a:ea typeface="Calibri"/>
              <a:cs typeface="Times New Roman"/>
            </a:endParaRPr>
          </a:p>
          <a:p>
            <a:pPr algn="just">
              <a:lnSpc>
                <a:spcPct val="150000"/>
              </a:lnSpc>
              <a:spcAft>
                <a:spcPts val="1000"/>
              </a:spcAft>
            </a:pPr>
            <a:r>
              <a:rPr lang="sk-SK" dirty="0" smtClean="0">
                <a:ea typeface="Batang"/>
                <a:cs typeface="Times New Roman"/>
              </a:rPr>
              <a:t>Poľnohospodárske suroviny a potraviny majú vo svetovom meradle ustavične rastúci význam, ich výroba sa stala jednou z najzávažnejších úloh ekonomík všetkých štátov sveta.</a:t>
            </a:r>
            <a:endParaRPr lang="sk-SK" sz="1100" dirty="0" smtClean="0">
              <a:ea typeface="Calibri"/>
              <a:cs typeface="Times New Roman"/>
            </a:endParaRPr>
          </a:p>
          <a:p>
            <a:r>
              <a:rPr lang="sk-SK" dirty="0" smtClean="0">
                <a:ea typeface="Batang"/>
                <a:cs typeface="Times New Roman"/>
              </a:rPr>
              <a:t>Vlastnosti a výkony lietadiel, ich použitie a organizácia prevádzky rozhodujúcim spôsobom ovplyvňujú produktivitu a efektívnosť leteckých prác, a tým aj produktivitu a efektívnosť poľnohospodárskej výroby.</a:t>
            </a:r>
            <a:endParaRPr lang="sk-SK" dirty="0"/>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b="1" dirty="0" smtClean="0"/>
              <a:t>Z-37A </a:t>
            </a:r>
            <a:r>
              <a:rPr lang="sk-SK" b="1" cap="small" dirty="0" smtClean="0"/>
              <a:t>Čmelák</a:t>
            </a:r>
            <a:endParaRPr lang="sk-SK" dirty="0" smtClean="0"/>
          </a:p>
          <a:p>
            <a:r>
              <a:rPr lang="sk-SK" dirty="0" smtClean="0"/>
              <a:t>Lietadlo Z-37A ČMELÁK (obr. 4.1) bolo vyvinuté v Československu ako špeciálne lietadlo na vykonávanie poľnohospodárskych prác.</a:t>
            </a:r>
          </a:p>
          <a:p>
            <a:r>
              <a:rPr lang="sk-SK" dirty="0" smtClean="0"/>
              <a:t>V roku 1961 bol poverený n. p. Moravan Otrokovice v spolupráci s n. p. LET </a:t>
            </a:r>
            <a:r>
              <a:rPr lang="sk-SK" dirty="0" err="1" smtClean="0"/>
              <a:t>Kunovice</a:t>
            </a:r>
            <a:r>
              <a:rPr lang="sk-SK" dirty="0" smtClean="0"/>
              <a:t> vývojom tohto </a:t>
            </a:r>
            <a:r>
              <a:rPr lang="sk-SK" dirty="0" err="1" smtClean="0"/>
              <a:t>lietdla</a:t>
            </a:r>
            <a:r>
              <a:rPr lang="sk-SK" dirty="0" smtClean="0"/>
              <a:t>. Prvé lietadlá boli nasadené do skúšobnej prevádzky v roku 1965. Ešte aj dnes tvoria tieto lietadlá základ lietadlového parku pre letecké poľnohospodárske práce na Slovensku. </a:t>
            </a:r>
          </a:p>
          <a:p>
            <a:r>
              <a:rPr lang="sk-SK" dirty="0" smtClean="0"/>
              <a:t>Lietadlo Z-37A je jednomotorové, </a:t>
            </a:r>
            <a:r>
              <a:rPr lang="sk-SK" dirty="0" err="1" smtClean="0"/>
              <a:t>dolnoplošného</a:t>
            </a:r>
            <a:r>
              <a:rPr lang="sk-SK" dirty="0" smtClean="0"/>
              <a:t> usporiadania;</a:t>
            </a:r>
            <a:r>
              <a:rPr lang="sk-SK" baseline="0" dirty="0" smtClean="0"/>
              <a:t> </a:t>
            </a:r>
            <a:r>
              <a:rPr lang="sk-SK" dirty="0" smtClean="0"/>
              <a:t>celokovovej konštrukciu. Hnaciu jednotku tvorí 9-valcový hviezdicový, vzduchom chladený motor M 462 RF, s maximálnym výkonom 232 </a:t>
            </a:r>
            <a:r>
              <a:rPr lang="sk-SK" dirty="0" err="1" smtClean="0"/>
              <a:t>kW</a:t>
            </a:r>
            <a:r>
              <a:rPr lang="sk-SK" dirty="0" smtClean="0"/>
              <a:t>.</a:t>
            </a:r>
          </a:p>
          <a:p>
            <a:r>
              <a:rPr lang="sk-SK" b="1" dirty="0" smtClean="0"/>
              <a:t>Z–137T </a:t>
            </a:r>
            <a:r>
              <a:rPr lang="sk-SK" b="1" cap="small" dirty="0" err="1" smtClean="0"/>
              <a:t>Turbočmelák</a:t>
            </a:r>
            <a:endParaRPr lang="sk-SK" dirty="0" smtClean="0"/>
          </a:p>
          <a:p>
            <a:r>
              <a:rPr lang="sk-SK" dirty="0" smtClean="0"/>
              <a:t>Koncepčne i materiálovo nové lietadlo využíva súčiastkovú základňu a nadväzuje na doterajší typ Z-37 </a:t>
            </a:r>
            <a:r>
              <a:rPr lang="sk-SK" dirty="0" err="1" smtClean="0"/>
              <a:t>Čmelák</a:t>
            </a:r>
            <a:r>
              <a:rPr lang="sk-SK" dirty="0" smtClean="0"/>
              <a:t>. Vyššia nadobúdacia cena turbovrtuľového motora a vyššie prevádzkové náklady sa kompenzujú vyšším výkonom, zväčšením užitočného zaťaženia, väčšou spoľahlivosťou, ako aj jeho širším uplatnením. Životnosť motora je asi 3-krát väčšia než pri zodpovedajúcom piestovom motore.</a:t>
            </a:r>
            <a:endParaRPr lang="sk-SK" dirty="0">
              <a:solidFill>
                <a:srgbClr val="FF0000"/>
              </a:solidFill>
            </a:endParaRPr>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fontScale="92500" lnSpcReduction="10000"/>
          </a:bodyPr>
          <a:lstStyle/>
          <a:p>
            <a:r>
              <a:rPr lang="sk-SK" b="1" dirty="0" smtClean="0"/>
              <a:t>PZL M-18 </a:t>
            </a:r>
            <a:r>
              <a:rPr lang="sk-SK" b="1" cap="small" dirty="0" smtClean="0"/>
              <a:t>Dromadér</a:t>
            </a:r>
            <a:endParaRPr lang="sk-SK" dirty="0" smtClean="0"/>
          </a:p>
          <a:p>
            <a:r>
              <a:rPr lang="sk-SK" dirty="0" smtClean="0"/>
              <a:t>Lietadlo PZL M-18 Dromadér (obr.) je vyrábané v </a:t>
            </a:r>
            <a:r>
              <a:rPr lang="sk-SK" dirty="0" err="1" smtClean="0"/>
              <a:t>Polsku</a:t>
            </a:r>
            <a:r>
              <a:rPr lang="sk-SK" dirty="0" smtClean="0"/>
              <a:t>.</a:t>
            </a:r>
          </a:p>
          <a:p>
            <a:r>
              <a:rPr lang="sk-SK" dirty="0" smtClean="0"/>
              <a:t>Trup lietadla je zvarený z oceľových rúrok.</a:t>
            </a:r>
          </a:p>
          <a:p>
            <a:r>
              <a:rPr lang="sk-SK" dirty="0" smtClean="0"/>
              <a:t>Kabína je umiestnená v hornej strednej časti trupu a poskytuje dobrý výhľad.</a:t>
            </a:r>
          </a:p>
          <a:p>
            <a:r>
              <a:rPr lang="sk-SK" dirty="0" smtClean="0"/>
              <a:t>Krídla sú </a:t>
            </a:r>
            <a:r>
              <a:rPr lang="sk-SK" dirty="0" err="1" smtClean="0"/>
              <a:t>dolnoplošného</a:t>
            </a:r>
            <a:r>
              <a:rPr lang="sk-SK" dirty="0" smtClean="0"/>
              <a:t> usporiadania.</a:t>
            </a:r>
          </a:p>
          <a:p>
            <a:r>
              <a:rPr lang="sk-SK" dirty="0" smtClean="0"/>
              <a:t>Pohonnú jednotku tvorí 9 valcový hviezdicový motor AŠ-62 IR sovietskej konštrukcie s výkonom 721 kW (967 k).</a:t>
            </a:r>
          </a:p>
          <a:p>
            <a:r>
              <a:rPr lang="sk-SK" b="1" dirty="0" err="1" smtClean="0"/>
              <a:t>Air</a:t>
            </a:r>
            <a:r>
              <a:rPr lang="sk-SK" b="1" dirty="0" smtClean="0"/>
              <a:t> </a:t>
            </a:r>
            <a:r>
              <a:rPr lang="sk-SK" b="1" dirty="0" err="1" smtClean="0"/>
              <a:t>Tractor</a:t>
            </a:r>
            <a:r>
              <a:rPr lang="sk-SK" b="1" dirty="0" smtClean="0"/>
              <a:t> AT-802A</a:t>
            </a:r>
          </a:p>
          <a:p>
            <a:r>
              <a:rPr lang="sk-SK" dirty="0" smtClean="0"/>
              <a:t>Lietadlo je vyrábané americkou firmou </a:t>
            </a:r>
            <a:r>
              <a:rPr lang="sk-SK" dirty="0" err="1" smtClean="0"/>
              <a:t>Air</a:t>
            </a:r>
            <a:r>
              <a:rPr lang="sk-SK" dirty="0" smtClean="0"/>
              <a:t> </a:t>
            </a:r>
            <a:r>
              <a:rPr lang="sk-SK" dirty="0" err="1" smtClean="0"/>
              <a:t>Tractor</a:t>
            </a:r>
            <a:r>
              <a:rPr lang="sk-SK" dirty="0" smtClean="0"/>
              <a:t>, </a:t>
            </a:r>
            <a:r>
              <a:rPr lang="sk-SK" dirty="0" err="1" smtClean="0"/>
              <a:t>Inc</a:t>
            </a:r>
            <a:r>
              <a:rPr lang="sk-SK" dirty="0" smtClean="0"/>
              <a:t>. so sídlom v Texase. Jeho prototyp prvýkrát vzlietol v roku 1990.</a:t>
            </a:r>
          </a:p>
          <a:p>
            <a:r>
              <a:rPr lang="sk-SK" dirty="0" smtClean="0"/>
              <a:t>AT-802/802A (obr. 4.4) patrí medzi jednomotorové lietadlá s najväčšou max. vzletovou hmotnosťou na svete. Drak lietadla je celokovovej konštrukcie. Nádrž na chemikálie s objemom 3028 litrov a pracovná rýchlosť v rozmedzí 209-257 km. h</a:t>
            </a:r>
            <a:r>
              <a:rPr lang="sk-SK" baseline="30000" dirty="0" smtClean="0"/>
              <a:t>-1</a:t>
            </a:r>
            <a:r>
              <a:rPr lang="sk-SK" dirty="0" smtClean="0"/>
              <a:t> umožňuje rýchlejšiu aplikáciu chemických látok počas jedného letu.</a:t>
            </a:r>
            <a:endParaRPr lang="sk-SK" dirty="0"/>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b="1" dirty="0" smtClean="0"/>
              <a:t>Operatívnosť</a:t>
            </a:r>
            <a:endParaRPr lang="sk-SK" dirty="0" smtClean="0"/>
          </a:p>
          <a:p>
            <a:r>
              <a:rPr lang="sk-SK" dirty="0" smtClean="0"/>
              <a:t>Lietadlo umožňuje ošetriť pozemky alebo porasty aj v prípadoch, keď je to traktormi nemožné, alebo veľmi ťažké.</a:t>
            </a:r>
            <a:r>
              <a:rPr lang="sk-SK" baseline="0" dirty="0" smtClean="0"/>
              <a:t> Lietadlu nevadí zlý nedostupný terén, alebo premočená pôda.</a:t>
            </a:r>
            <a:endParaRPr lang="sk-SK" dirty="0" smtClean="0"/>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ea typeface="Batang"/>
                <a:cs typeface="Times New Roman"/>
              </a:rPr>
              <a:t>Lietadlo je pre svoj veľký akčný dosah nenahraditeľné pri likvidácii kalamít rastlinných chorôb alebo škodcov, kde je rýchlosť zásahu rozhodujúca. Pri napadnutí lesa alebo iného porastu škodcami je lietadlo často jediný možný záchranca, ktorý včas a kvalitne zasiahne proti ich premnoženiu.</a:t>
            </a:r>
            <a:endParaRPr lang="sk-SK" dirty="0"/>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Lietadlo vysokou produktivitou práce nahrádza veľký počet pozemných mechanizačných prostriedkov a pracovných síl.</a:t>
            </a:r>
          </a:p>
          <a:p>
            <a:r>
              <a:rPr lang="sk-SK" dirty="0" smtClean="0"/>
              <a:t>Letecká aplikácia zaručuje veľmi rýchle a efektívne zásahy, napomáha zvyšovať hektárové výnosy v dlhodobom priemere o 8 až 10 %.</a:t>
            </a:r>
            <a:endParaRPr lang="sk-SK" dirty="0"/>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normAutofit/>
          </a:bodyPr>
          <a:lstStyle/>
          <a:p>
            <a:r>
              <a:rPr lang="sk-SK" dirty="0" smtClean="0"/>
              <a:t>Technologická úroveň a kvalita mnohých druhov leteckých poľnohospodárskych prác, napríklad aplikácie priemyselných hnojív, je vyššia ako úroveň a kvalita týchto prác pri použití pozemných prostriedkov.</a:t>
            </a:r>
          </a:p>
          <a:p>
            <a:r>
              <a:rPr lang="sk-SK" dirty="0" smtClean="0"/>
              <a:t>Využívaním lietadiel sa nezhoršujú fyzikálne vlastnosti pôdy utláčaním, nepoškodzujú sa, prípadne sa nezničia porasty strojmi a tým sa neznižujú výnosy a kvalita zberu.</a:t>
            </a:r>
          </a:p>
        </p:txBody>
      </p:sp>
      <p:sp>
        <p:nvSpPr>
          <p:cNvPr id="4" name="Zástupný symbol čísla snímky 3"/>
          <p:cNvSpPr>
            <a:spLocks noGrp="1"/>
          </p:cNvSpPr>
          <p:nvPr>
            <p:ph type="sldNum" sz="quarter" idx="10"/>
          </p:nvPr>
        </p:nvSpPr>
        <p:spPr/>
        <p:txBody>
          <a:bodyPr/>
          <a:lstStyle/>
          <a:p>
            <a:fld id="{FAF28A4A-8493-4DEB-947F-44F977902E9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á snímka">
    <p:bg>
      <p:bgRef idx="1002">
        <a:schemeClr val="bg2"/>
      </p:bgRef>
    </p:bg>
    <p:spTree>
      <p:nvGrpSpPr>
        <p:cNvPr id="1" name=""/>
        <p:cNvGrpSpPr/>
        <p:nvPr/>
      </p:nvGrpSpPr>
      <p:grpSpPr>
        <a:xfrm>
          <a:off x="0" y="0"/>
          <a:ext cx="0" cy="0"/>
          <a:chOff x="0" y="0"/>
          <a:chExt cx="0" cy="0"/>
        </a:xfrm>
      </p:grpSpPr>
      <p:sp>
        <p:nvSpPr>
          <p:cNvPr id="9" name="Obdĺžnik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Nadpis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sk-SK" smtClean="0"/>
              <a:t>Kliknite sem a upravte štýl predlohy nadpisov.</a:t>
            </a:r>
            <a:endParaRPr kumimoji="0" lang="en-US"/>
          </a:p>
        </p:txBody>
      </p:sp>
      <p:sp>
        <p:nvSpPr>
          <p:cNvPr id="3" name="Podnadpis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sk-SK" smtClean="0"/>
              <a:t>Kliknite sem a upravte štýl predlohy podnadpisov.</a:t>
            </a:r>
            <a:endParaRPr kumimoji="0" lang="en-US"/>
          </a:p>
        </p:txBody>
      </p:sp>
      <p:sp>
        <p:nvSpPr>
          <p:cNvPr id="4" name="Zástupný symbol dátumu 3"/>
          <p:cNvSpPr>
            <a:spLocks noGrp="1"/>
          </p:cNvSpPr>
          <p:nvPr>
            <p:ph type="dt" sz="half" idx="10"/>
          </p:nvPr>
        </p:nvSpPr>
        <p:spPr/>
        <p:txBody>
          <a:bodyPr/>
          <a:lstStyle/>
          <a:p>
            <a:fld id="{08E6A832-8A74-4E94-884A-784910CA4290}" type="datetimeFigureOut">
              <a:rPr lang="en-US" smtClean="0"/>
              <a:pPr/>
              <a:t>1/24/2010</a:t>
            </a:fld>
            <a:endParaRPr lang="en-US"/>
          </a:p>
        </p:txBody>
      </p:sp>
      <p:sp>
        <p:nvSpPr>
          <p:cNvPr id="5" name="Zástupný symbol päty 4"/>
          <p:cNvSpPr>
            <a:spLocks noGrp="1"/>
          </p:cNvSpPr>
          <p:nvPr>
            <p:ph type="ftr" sz="quarter" idx="11"/>
          </p:nvPr>
        </p:nvSpPr>
        <p:spPr/>
        <p:txBody>
          <a:bodyPr/>
          <a:lstStyle/>
          <a:p>
            <a:endParaRPr lang="en-US"/>
          </a:p>
        </p:txBody>
      </p:sp>
      <p:sp>
        <p:nvSpPr>
          <p:cNvPr id="6" name="Zástupný symbol čísla snímky 5"/>
          <p:cNvSpPr>
            <a:spLocks noGrp="1"/>
          </p:cNvSpPr>
          <p:nvPr>
            <p:ph type="sldNum" sz="quarter" idx="12"/>
          </p:nvPr>
        </p:nvSpPr>
        <p:spPr/>
        <p:txBody>
          <a:bodyPr/>
          <a:lstStyle/>
          <a:p>
            <a:fld id="{2FAA99DA-9E46-412E-B958-C6D264428B0E}" type="slidenum">
              <a:rPr lang="en-US" smtClean="0"/>
              <a:pPr/>
              <a:t>‹#›</a:t>
            </a:fld>
            <a:endParaRPr lang="en-US"/>
          </a:p>
        </p:txBody>
      </p:sp>
      <p:sp>
        <p:nvSpPr>
          <p:cNvPr id="10" name="Obdĺžnik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sk-SK" smtClean="0"/>
              <a:t>Kliknite sem a upravte štýl predlohy nadpisov.</a:t>
            </a:r>
            <a:endParaRPr kumimoji="0" lang="en-US"/>
          </a:p>
        </p:txBody>
      </p:sp>
      <p:sp>
        <p:nvSpPr>
          <p:cNvPr id="3" name="Zástupný symbol zvislého textu 2"/>
          <p:cNvSpPr>
            <a:spLocks noGrp="1"/>
          </p:cNvSpPr>
          <p:nvPr>
            <p:ph type="body" orient="vert" idx="1"/>
          </p:nvPr>
        </p:nvSpPr>
        <p:spPr/>
        <p:txBody>
          <a:bodyPr vert="eaVert"/>
          <a:lstStyle>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p>
            <a:fld id="{08E6A832-8A74-4E94-884A-784910CA4290}" type="datetimeFigureOut">
              <a:rPr lang="en-US" smtClean="0"/>
              <a:pPr/>
              <a:t>1/24/2010</a:t>
            </a:fld>
            <a:endParaRPr lang="en-US"/>
          </a:p>
        </p:txBody>
      </p:sp>
      <p:sp>
        <p:nvSpPr>
          <p:cNvPr id="5" name="Zástupný symbol päty 4"/>
          <p:cNvSpPr>
            <a:spLocks noGrp="1"/>
          </p:cNvSpPr>
          <p:nvPr>
            <p:ph type="ftr" sz="quarter" idx="11"/>
          </p:nvPr>
        </p:nvSpPr>
        <p:spPr/>
        <p:txBody>
          <a:bodyPr/>
          <a:lstStyle/>
          <a:p>
            <a:endParaRPr lang="en-US"/>
          </a:p>
        </p:txBody>
      </p:sp>
      <p:sp>
        <p:nvSpPr>
          <p:cNvPr id="6" name="Zástupný symbol čísla snímky 5"/>
          <p:cNvSpPr>
            <a:spLocks noGrp="1"/>
          </p:cNvSpPr>
          <p:nvPr>
            <p:ph type="sldNum" sz="quarter" idx="12"/>
          </p:nvPr>
        </p:nvSpPr>
        <p:spPr/>
        <p:txBody>
          <a:bodyPr/>
          <a:lstStyle/>
          <a:p>
            <a:fld id="{2FAA99DA-9E46-412E-B958-C6D264428B0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Zvislý nadpis a text">
    <p:spTree>
      <p:nvGrpSpPr>
        <p:cNvPr id="1" name=""/>
        <p:cNvGrpSpPr/>
        <p:nvPr/>
      </p:nvGrpSpPr>
      <p:grpSpPr>
        <a:xfrm>
          <a:off x="0" y="0"/>
          <a:ext cx="0" cy="0"/>
          <a:chOff x="0" y="0"/>
          <a:chExt cx="0" cy="0"/>
        </a:xfrm>
      </p:grpSpPr>
      <p:sp>
        <p:nvSpPr>
          <p:cNvPr id="9" name="Obdĺžnik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Obdĺžnik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Zvislý nadpis 1"/>
          <p:cNvSpPr>
            <a:spLocks noGrp="1"/>
          </p:cNvSpPr>
          <p:nvPr>
            <p:ph type="title" orient="vert"/>
          </p:nvPr>
        </p:nvSpPr>
        <p:spPr>
          <a:xfrm>
            <a:off x="6781800" y="274640"/>
            <a:ext cx="1905000" cy="5851525"/>
          </a:xfrm>
        </p:spPr>
        <p:txBody>
          <a:bodyPr vert="eaVert"/>
          <a:lstStyle>
            <a:extLst/>
          </a:lstStyle>
          <a:p>
            <a:r>
              <a:rPr kumimoji="0" lang="sk-SK" smtClean="0"/>
              <a:t>Kliknite sem a upravte štýl predlohy nadpisov.</a:t>
            </a:r>
            <a:endParaRPr kumimoji="0" lang="en-US"/>
          </a:p>
        </p:txBody>
      </p:sp>
      <p:sp>
        <p:nvSpPr>
          <p:cNvPr id="3" name="Zástupný symbol zvislého textu 2"/>
          <p:cNvSpPr>
            <a:spLocks noGrp="1"/>
          </p:cNvSpPr>
          <p:nvPr>
            <p:ph type="body" orient="vert" idx="1"/>
          </p:nvPr>
        </p:nvSpPr>
        <p:spPr>
          <a:xfrm>
            <a:off x="457200" y="304800"/>
            <a:ext cx="6019800" cy="5851525"/>
          </a:xfrm>
        </p:spPr>
        <p:txBody>
          <a:bodyPr vert="eaVert"/>
          <a:lstStyle>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p>
            <a:fld id="{08E6A832-8A74-4E94-884A-784910CA4290}" type="datetimeFigureOut">
              <a:rPr lang="en-US" smtClean="0"/>
              <a:pPr/>
              <a:t>1/24/2010</a:t>
            </a:fld>
            <a:endParaRPr lang="en-US"/>
          </a:p>
        </p:txBody>
      </p:sp>
      <p:sp>
        <p:nvSpPr>
          <p:cNvPr id="5" name="Zástupný symbol päty 4"/>
          <p:cNvSpPr>
            <a:spLocks noGrp="1"/>
          </p:cNvSpPr>
          <p:nvPr>
            <p:ph type="ftr" sz="quarter" idx="11"/>
          </p:nvPr>
        </p:nvSpPr>
        <p:spPr>
          <a:xfrm>
            <a:off x="2640597" y="6377459"/>
            <a:ext cx="3836404" cy="365125"/>
          </a:xfrm>
        </p:spPr>
        <p:txBody>
          <a:bodyPr/>
          <a:lstStyle/>
          <a:p>
            <a:endParaRPr lang="en-US"/>
          </a:p>
        </p:txBody>
      </p:sp>
      <p:sp>
        <p:nvSpPr>
          <p:cNvPr id="6" name="Zástupný symbol čísla snímky 5"/>
          <p:cNvSpPr>
            <a:spLocks noGrp="1"/>
          </p:cNvSpPr>
          <p:nvPr>
            <p:ph type="sldNum" sz="quarter" idx="12"/>
          </p:nvPr>
        </p:nvSpPr>
        <p:spPr/>
        <p:txBody>
          <a:bodyPr/>
          <a:lstStyle/>
          <a:p>
            <a:fld id="{2FAA99DA-9E46-412E-B958-C6D264428B0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229600" cy="1252728"/>
          </a:xfrm>
        </p:spPr>
        <p:txBody>
          <a:bodyPr/>
          <a:lstStyle>
            <a:extLst/>
          </a:lstStyle>
          <a:p>
            <a:r>
              <a:rPr kumimoji="0" lang="sk-SK" smtClean="0"/>
              <a:t>Kliknite sem a upravte štýl predlohy nadpisov.</a:t>
            </a:r>
            <a:endParaRPr kumimoji="0" lang="en-US"/>
          </a:p>
        </p:txBody>
      </p:sp>
      <p:sp>
        <p:nvSpPr>
          <p:cNvPr id="3" name="Zástupný symbol obsahu 2"/>
          <p:cNvSpPr>
            <a:spLocks noGrp="1"/>
          </p:cNvSpPr>
          <p:nvPr>
            <p:ph idx="1"/>
          </p:nvPr>
        </p:nvSpPr>
        <p:spPr/>
        <p:txBody>
          <a:bodyPr/>
          <a:lstStyle>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dátumu 3"/>
          <p:cNvSpPr>
            <a:spLocks noGrp="1"/>
          </p:cNvSpPr>
          <p:nvPr>
            <p:ph type="dt" sz="half" idx="10"/>
          </p:nvPr>
        </p:nvSpPr>
        <p:spPr/>
        <p:txBody>
          <a:bodyPr/>
          <a:lstStyle/>
          <a:p>
            <a:fld id="{08E6A832-8A74-4E94-884A-784910CA4290}" type="datetimeFigureOut">
              <a:rPr lang="en-US" smtClean="0"/>
              <a:pPr/>
              <a:t>1/24/2010</a:t>
            </a:fld>
            <a:endParaRPr lang="en-US"/>
          </a:p>
        </p:txBody>
      </p:sp>
      <p:sp>
        <p:nvSpPr>
          <p:cNvPr id="5" name="Zástupný symbol päty 4"/>
          <p:cNvSpPr>
            <a:spLocks noGrp="1"/>
          </p:cNvSpPr>
          <p:nvPr>
            <p:ph type="ftr" sz="quarter" idx="11"/>
          </p:nvPr>
        </p:nvSpPr>
        <p:spPr/>
        <p:txBody>
          <a:bodyPr/>
          <a:lstStyle/>
          <a:p>
            <a:endParaRPr lang="en-US"/>
          </a:p>
        </p:txBody>
      </p:sp>
      <p:sp>
        <p:nvSpPr>
          <p:cNvPr id="6" name="Zástupný symbol čísla snímky 5"/>
          <p:cNvSpPr>
            <a:spLocks noGrp="1"/>
          </p:cNvSpPr>
          <p:nvPr>
            <p:ph type="sldNum" sz="quarter" idx="12"/>
          </p:nvPr>
        </p:nvSpPr>
        <p:spPr/>
        <p:txBody>
          <a:bodyPr/>
          <a:lstStyle/>
          <a:p>
            <a:fld id="{2FAA99DA-9E46-412E-B958-C6D264428B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Hlavička sekcie">
    <p:bg>
      <p:bgRef idx="1002">
        <a:schemeClr val="bg2"/>
      </p:bgRef>
    </p:bg>
    <p:spTree>
      <p:nvGrpSpPr>
        <p:cNvPr id="1" name=""/>
        <p:cNvGrpSpPr/>
        <p:nvPr/>
      </p:nvGrpSpPr>
      <p:grpSpPr>
        <a:xfrm>
          <a:off x="0" y="0"/>
          <a:ext cx="0" cy="0"/>
          <a:chOff x="0" y="0"/>
          <a:chExt cx="0" cy="0"/>
        </a:xfrm>
      </p:grpSpPr>
      <p:sp>
        <p:nvSpPr>
          <p:cNvPr id="9" name="Obdĺžnik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Obdĺžnik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Nadpis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sk-SK" smtClean="0"/>
              <a:t>Kliknite sem a upravte štýl predlohy nadpisov.</a:t>
            </a:r>
            <a:endParaRPr kumimoji="0" lang="en-US"/>
          </a:p>
        </p:txBody>
      </p:sp>
      <p:sp>
        <p:nvSpPr>
          <p:cNvPr id="3" name="Zástupný symbol textu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sk-SK" smtClean="0"/>
              <a:t>Kliknite sem a upravte štýly predlohy textu.</a:t>
            </a:r>
          </a:p>
        </p:txBody>
      </p:sp>
      <p:sp>
        <p:nvSpPr>
          <p:cNvPr id="4" name="Zástupný symbol dátumu 3"/>
          <p:cNvSpPr>
            <a:spLocks noGrp="1"/>
          </p:cNvSpPr>
          <p:nvPr>
            <p:ph type="dt" sz="half" idx="10"/>
          </p:nvPr>
        </p:nvSpPr>
        <p:spPr/>
        <p:txBody>
          <a:bodyPr/>
          <a:lstStyle/>
          <a:p>
            <a:fld id="{08E6A832-8A74-4E94-884A-784910CA4290}" type="datetimeFigureOut">
              <a:rPr lang="en-US" smtClean="0"/>
              <a:pPr/>
              <a:t>1/24/2010</a:t>
            </a:fld>
            <a:endParaRPr lang="en-US"/>
          </a:p>
        </p:txBody>
      </p:sp>
      <p:sp>
        <p:nvSpPr>
          <p:cNvPr id="5" name="Zástupný symbol päty 4"/>
          <p:cNvSpPr>
            <a:spLocks noGrp="1"/>
          </p:cNvSpPr>
          <p:nvPr>
            <p:ph type="ftr" sz="quarter" idx="11"/>
          </p:nvPr>
        </p:nvSpPr>
        <p:spPr/>
        <p:txBody>
          <a:bodyPr/>
          <a:lstStyle/>
          <a:p>
            <a:endParaRPr lang="en-US"/>
          </a:p>
        </p:txBody>
      </p:sp>
      <p:sp>
        <p:nvSpPr>
          <p:cNvPr id="6" name="Zástupný symbol čísla snímky 5"/>
          <p:cNvSpPr>
            <a:spLocks noGrp="1"/>
          </p:cNvSpPr>
          <p:nvPr>
            <p:ph type="sldNum" sz="quarter" idx="12"/>
          </p:nvPr>
        </p:nvSpPr>
        <p:spPr/>
        <p:txBody>
          <a:bodyPr/>
          <a:lstStyle/>
          <a:p>
            <a:fld id="{2FAA99DA-9E46-412E-B958-C6D264428B0E}"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sk-SK" smtClean="0"/>
              <a:t>Kliknite sem a upravte štýl predlohy nadpisov.</a:t>
            </a:r>
            <a:endParaRPr kumimoji="0" lang="en-US"/>
          </a:p>
        </p:txBody>
      </p:sp>
      <p:sp>
        <p:nvSpPr>
          <p:cNvPr id="3" name="Zástupný symbol obsahu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obsahu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5" name="Zástupný symbol dátumu 4"/>
          <p:cNvSpPr>
            <a:spLocks noGrp="1"/>
          </p:cNvSpPr>
          <p:nvPr>
            <p:ph type="dt" sz="half" idx="10"/>
          </p:nvPr>
        </p:nvSpPr>
        <p:spPr/>
        <p:txBody>
          <a:bodyPr/>
          <a:lstStyle/>
          <a:p>
            <a:fld id="{08E6A832-8A74-4E94-884A-784910CA4290}" type="datetimeFigureOut">
              <a:rPr lang="en-US" smtClean="0"/>
              <a:pPr/>
              <a:t>1/24/2010</a:t>
            </a:fld>
            <a:endParaRPr lang="en-US"/>
          </a:p>
        </p:txBody>
      </p:sp>
      <p:sp>
        <p:nvSpPr>
          <p:cNvPr id="6" name="Zástupný symbol päty 5"/>
          <p:cNvSpPr>
            <a:spLocks noGrp="1"/>
          </p:cNvSpPr>
          <p:nvPr>
            <p:ph type="ftr" sz="quarter" idx="11"/>
          </p:nvPr>
        </p:nvSpPr>
        <p:spPr/>
        <p:txBody>
          <a:bodyPr/>
          <a:lstStyle/>
          <a:p>
            <a:endParaRPr lang="en-US"/>
          </a:p>
        </p:txBody>
      </p:sp>
      <p:sp>
        <p:nvSpPr>
          <p:cNvPr id="7" name="Zástupný symbol čísla snímky 6"/>
          <p:cNvSpPr>
            <a:spLocks noGrp="1"/>
          </p:cNvSpPr>
          <p:nvPr>
            <p:ph type="sldNum" sz="quarter" idx="12"/>
          </p:nvPr>
        </p:nvSpPr>
        <p:spPr/>
        <p:txBody>
          <a:bodyPr/>
          <a:lstStyle/>
          <a:p>
            <a:fld id="{2FAA99DA-9E46-412E-B958-C6D264428B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extLst/>
          </a:lstStyle>
          <a:p>
            <a:r>
              <a:rPr kumimoji="0" lang="sk-SK" smtClean="0"/>
              <a:t>Kliknite sem a upravte štýl predlohy nadpisov.</a:t>
            </a:r>
            <a:endParaRPr kumimoji="0" lang="en-US"/>
          </a:p>
        </p:txBody>
      </p:sp>
      <p:sp>
        <p:nvSpPr>
          <p:cNvPr id="3" name="Zástupný symbol textu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sk-SK" smtClean="0"/>
              <a:t>Kliknite sem a upravte štýly predlohy textu.</a:t>
            </a:r>
          </a:p>
        </p:txBody>
      </p:sp>
      <p:sp>
        <p:nvSpPr>
          <p:cNvPr id="4" name="Zástupný symbol obsahu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5" name="Zástupný symbol textu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sk-SK" smtClean="0"/>
              <a:t>Kliknite sem a upravte štýly predlohy textu.</a:t>
            </a:r>
          </a:p>
        </p:txBody>
      </p:sp>
      <p:sp>
        <p:nvSpPr>
          <p:cNvPr id="6" name="Zástupný symbol obsahu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7" name="Zástupný symbol dátumu 6"/>
          <p:cNvSpPr>
            <a:spLocks noGrp="1"/>
          </p:cNvSpPr>
          <p:nvPr>
            <p:ph type="dt" sz="half" idx="10"/>
          </p:nvPr>
        </p:nvSpPr>
        <p:spPr/>
        <p:txBody>
          <a:bodyPr/>
          <a:lstStyle/>
          <a:p>
            <a:fld id="{08E6A832-8A74-4E94-884A-784910CA4290}" type="datetimeFigureOut">
              <a:rPr lang="en-US" smtClean="0"/>
              <a:pPr/>
              <a:t>1/24/2010</a:t>
            </a:fld>
            <a:endParaRPr lang="en-US"/>
          </a:p>
        </p:txBody>
      </p:sp>
      <p:sp>
        <p:nvSpPr>
          <p:cNvPr id="8" name="Zástupný symbol päty 7"/>
          <p:cNvSpPr>
            <a:spLocks noGrp="1"/>
          </p:cNvSpPr>
          <p:nvPr>
            <p:ph type="ftr" sz="quarter" idx="11"/>
          </p:nvPr>
        </p:nvSpPr>
        <p:spPr/>
        <p:txBody>
          <a:bodyPr/>
          <a:lstStyle/>
          <a:p>
            <a:endParaRPr lang="en-US"/>
          </a:p>
        </p:txBody>
      </p:sp>
      <p:sp>
        <p:nvSpPr>
          <p:cNvPr id="9" name="Zástupný symbol čísla snímky 8"/>
          <p:cNvSpPr>
            <a:spLocks noGrp="1"/>
          </p:cNvSpPr>
          <p:nvPr>
            <p:ph type="sldNum" sz="quarter" idx="12"/>
          </p:nvPr>
        </p:nvSpPr>
        <p:spPr/>
        <p:txBody>
          <a:bodyPr/>
          <a:lstStyle/>
          <a:p>
            <a:fld id="{2FAA99DA-9E46-412E-B958-C6D264428B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sk-SK" smtClean="0"/>
              <a:t>Kliknite sem a upravte štýl predlohy nadpisov.</a:t>
            </a:r>
            <a:endParaRPr kumimoji="0" lang="en-US"/>
          </a:p>
        </p:txBody>
      </p:sp>
      <p:sp>
        <p:nvSpPr>
          <p:cNvPr id="3" name="Zástupný symbol dátumu 2"/>
          <p:cNvSpPr>
            <a:spLocks noGrp="1"/>
          </p:cNvSpPr>
          <p:nvPr>
            <p:ph type="dt" sz="half" idx="10"/>
          </p:nvPr>
        </p:nvSpPr>
        <p:spPr/>
        <p:txBody>
          <a:bodyPr/>
          <a:lstStyle/>
          <a:p>
            <a:fld id="{08E6A832-8A74-4E94-884A-784910CA4290}" type="datetimeFigureOut">
              <a:rPr lang="en-US" smtClean="0"/>
              <a:pPr/>
              <a:t>1/24/2010</a:t>
            </a:fld>
            <a:endParaRPr lang="en-US"/>
          </a:p>
        </p:txBody>
      </p:sp>
      <p:sp>
        <p:nvSpPr>
          <p:cNvPr id="4" name="Zástupný symbol päty 3"/>
          <p:cNvSpPr>
            <a:spLocks noGrp="1"/>
          </p:cNvSpPr>
          <p:nvPr>
            <p:ph type="ftr" sz="quarter" idx="11"/>
          </p:nvPr>
        </p:nvSpPr>
        <p:spPr/>
        <p:txBody>
          <a:bodyPr/>
          <a:lstStyle/>
          <a:p>
            <a:endParaRPr lang="en-US"/>
          </a:p>
        </p:txBody>
      </p:sp>
      <p:sp>
        <p:nvSpPr>
          <p:cNvPr id="5" name="Zástupný symbol čísla snímky 4"/>
          <p:cNvSpPr>
            <a:spLocks noGrp="1"/>
          </p:cNvSpPr>
          <p:nvPr>
            <p:ph type="sldNum" sz="quarter" idx="12"/>
          </p:nvPr>
        </p:nvSpPr>
        <p:spPr/>
        <p:txBody>
          <a:bodyPr/>
          <a:lstStyle/>
          <a:p>
            <a:fld id="{2FAA99DA-9E46-412E-B958-C6D264428B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08E6A832-8A74-4E94-884A-784910CA4290}" type="datetimeFigureOut">
              <a:rPr lang="en-US" smtClean="0"/>
              <a:pPr/>
              <a:t>1/24/2010</a:t>
            </a:fld>
            <a:endParaRPr lang="en-US"/>
          </a:p>
        </p:txBody>
      </p:sp>
      <p:sp>
        <p:nvSpPr>
          <p:cNvPr id="3" name="Zástupný symbol päty 2"/>
          <p:cNvSpPr>
            <a:spLocks noGrp="1"/>
          </p:cNvSpPr>
          <p:nvPr>
            <p:ph type="ftr" sz="quarter" idx="11"/>
          </p:nvPr>
        </p:nvSpPr>
        <p:spPr/>
        <p:txBody>
          <a:bodyPr/>
          <a:lstStyle/>
          <a:p>
            <a:endParaRPr lang="en-US"/>
          </a:p>
        </p:txBody>
      </p:sp>
      <p:sp>
        <p:nvSpPr>
          <p:cNvPr id="4" name="Zástupný symbol čísla snímky 3"/>
          <p:cNvSpPr>
            <a:spLocks noGrp="1"/>
          </p:cNvSpPr>
          <p:nvPr>
            <p:ph type="sldNum" sz="quarter" idx="12"/>
          </p:nvPr>
        </p:nvSpPr>
        <p:spPr/>
        <p:txBody>
          <a:bodyPr/>
          <a:lstStyle/>
          <a:p>
            <a:fld id="{2FAA99DA-9E46-412E-B958-C6D264428B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sk-SK" smtClean="0"/>
              <a:t>Kliknite sem a upravte štýl predlohy nadpisov.</a:t>
            </a:r>
            <a:endParaRPr kumimoji="0" lang="en-US"/>
          </a:p>
        </p:txBody>
      </p:sp>
      <p:sp>
        <p:nvSpPr>
          <p:cNvPr id="3" name="Zástupný symbol obsahu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sk-SK" smtClean="0"/>
              <a:t>Kliknite sem a upravte štýly predlohy textu.</a:t>
            </a:r>
          </a:p>
          <a:p>
            <a:pPr lvl="1" eaLnBrk="1" latinLnBrk="0" hangingPunct="1"/>
            <a:r>
              <a:rPr lang="sk-SK" smtClean="0"/>
              <a:t>Druhá úroveň</a:t>
            </a:r>
          </a:p>
          <a:p>
            <a:pPr lvl="2" eaLnBrk="1" latinLnBrk="0" hangingPunct="1"/>
            <a:r>
              <a:rPr lang="sk-SK" smtClean="0"/>
              <a:t>Tretia úroveň</a:t>
            </a:r>
          </a:p>
          <a:p>
            <a:pPr lvl="3" eaLnBrk="1" latinLnBrk="0" hangingPunct="1"/>
            <a:r>
              <a:rPr lang="sk-SK" smtClean="0"/>
              <a:t>Štvrtá úroveň</a:t>
            </a:r>
          </a:p>
          <a:p>
            <a:pPr lvl="4" eaLnBrk="1" latinLnBrk="0" hangingPunct="1"/>
            <a:r>
              <a:rPr lang="sk-SK" smtClean="0"/>
              <a:t>Piata úroveň</a:t>
            </a:r>
            <a:endParaRPr kumimoji="0" lang="en-US"/>
          </a:p>
        </p:txBody>
      </p:sp>
      <p:sp>
        <p:nvSpPr>
          <p:cNvPr id="4" name="Zástupný symbol textu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sk-SK" smtClean="0"/>
              <a:t>Kliknite sem a upravte štýly predlohy textu.</a:t>
            </a:r>
          </a:p>
        </p:txBody>
      </p:sp>
      <p:sp>
        <p:nvSpPr>
          <p:cNvPr id="5" name="Zástupný symbol dátumu 4"/>
          <p:cNvSpPr>
            <a:spLocks noGrp="1"/>
          </p:cNvSpPr>
          <p:nvPr>
            <p:ph type="dt" sz="half" idx="10"/>
          </p:nvPr>
        </p:nvSpPr>
        <p:spPr/>
        <p:txBody>
          <a:bodyPr/>
          <a:lstStyle/>
          <a:p>
            <a:fld id="{08E6A832-8A74-4E94-884A-784910CA4290}" type="datetimeFigureOut">
              <a:rPr lang="en-US" smtClean="0"/>
              <a:pPr/>
              <a:t>1/24/2010</a:t>
            </a:fld>
            <a:endParaRPr lang="en-US"/>
          </a:p>
        </p:txBody>
      </p:sp>
      <p:sp>
        <p:nvSpPr>
          <p:cNvPr id="6" name="Zástupný symbol päty 5"/>
          <p:cNvSpPr>
            <a:spLocks noGrp="1"/>
          </p:cNvSpPr>
          <p:nvPr>
            <p:ph type="ftr" sz="quarter" idx="11"/>
          </p:nvPr>
        </p:nvSpPr>
        <p:spPr/>
        <p:txBody>
          <a:bodyPr/>
          <a:lstStyle/>
          <a:p>
            <a:endParaRPr lang="en-US"/>
          </a:p>
        </p:txBody>
      </p:sp>
      <p:sp>
        <p:nvSpPr>
          <p:cNvPr id="7" name="Zástupný symbol čísla snímky 6"/>
          <p:cNvSpPr>
            <a:spLocks noGrp="1"/>
          </p:cNvSpPr>
          <p:nvPr>
            <p:ph type="sldNum" sz="quarter" idx="12"/>
          </p:nvPr>
        </p:nvSpPr>
        <p:spPr/>
        <p:txBody>
          <a:bodyPr/>
          <a:lstStyle/>
          <a:p>
            <a:fld id="{2FAA99DA-9E46-412E-B958-C6D264428B0E}" type="slidenum">
              <a:rPr lang="en-US" smtClean="0"/>
              <a:pPr/>
              <a:t>‹#›</a:t>
            </a:fld>
            <a:endParaRPr lang="en-US"/>
          </a:p>
        </p:txBody>
      </p:sp>
      <p:sp>
        <p:nvSpPr>
          <p:cNvPr id="12" name="Obdĺžnik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Obdĺžnik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sk-SK" smtClean="0"/>
              <a:t>Kliknite sem a upravte štýl predlohy nadpisov.</a:t>
            </a:r>
            <a:endParaRPr kumimoji="0" lang="en-US"/>
          </a:p>
        </p:txBody>
      </p:sp>
      <p:sp>
        <p:nvSpPr>
          <p:cNvPr id="3" name="Zástupný symbol obrázka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sk-SK" smtClean="0"/>
              <a:t>Ak chcete pridať obrázok, kliknite na ikonu</a:t>
            </a:r>
            <a:endParaRPr kumimoji="0" lang="en-US" dirty="0"/>
          </a:p>
        </p:txBody>
      </p:sp>
      <p:sp>
        <p:nvSpPr>
          <p:cNvPr id="4" name="Zástupný symbol textu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sk-SK" smtClean="0"/>
              <a:t>Kliknite sem a upravte štýly predlohy textu.</a:t>
            </a:r>
          </a:p>
        </p:txBody>
      </p:sp>
      <p:sp>
        <p:nvSpPr>
          <p:cNvPr id="5" name="Zástupný symbol dátumu 4"/>
          <p:cNvSpPr>
            <a:spLocks noGrp="1"/>
          </p:cNvSpPr>
          <p:nvPr>
            <p:ph type="dt" sz="half" idx="10"/>
          </p:nvPr>
        </p:nvSpPr>
        <p:spPr>
          <a:xfrm>
            <a:off x="164592" y="1170432"/>
            <a:ext cx="2523744" cy="201168"/>
          </a:xfrm>
        </p:spPr>
        <p:txBody>
          <a:bodyPr/>
          <a:lstStyle/>
          <a:p>
            <a:fld id="{08E6A832-8A74-4E94-884A-784910CA4290}" type="datetimeFigureOut">
              <a:rPr lang="en-US" smtClean="0"/>
              <a:pPr/>
              <a:t>1/24/2010</a:t>
            </a:fld>
            <a:endParaRPr lang="en-US"/>
          </a:p>
        </p:txBody>
      </p:sp>
      <p:sp>
        <p:nvSpPr>
          <p:cNvPr id="11" name="Obdĺžnik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Obdĺžnik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Zástupný symbol päty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Zástupný symbol čísla snímky 6"/>
          <p:cNvSpPr>
            <a:spLocks noGrp="1"/>
          </p:cNvSpPr>
          <p:nvPr>
            <p:ph type="sldNum" sz="quarter" idx="12"/>
          </p:nvPr>
        </p:nvSpPr>
        <p:spPr>
          <a:xfrm>
            <a:off x="8339328" y="1170432"/>
            <a:ext cx="733864" cy="201168"/>
          </a:xfrm>
        </p:spPr>
        <p:txBody>
          <a:bodyPr/>
          <a:lstStyle/>
          <a:p>
            <a:fld id="{2FAA99DA-9E46-412E-B958-C6D264428B0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Obdĺžnik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Obdĺžnik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Zástupný symbol nadpisu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sk-SK" smtClean="0"/>
              <a:t>Kliknite sem a upravte štýl predlohy nadpisov.</a:t>
            </a:r>
            <a:endParaRPr kumimoji="0" lang="en-US"/>
          </a:p>
        </p:txBody>
      </p:sp>
      <p:sp>
        <p:nvSpPr>
          <p:cNvPr id="3" name="Zástupný symbol textu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sk-SK" smtClean="0"/>
              <a:t>Kliknite sem a upravte štýly predlohy textu.</a:t>
            </a:r>
          </a:p>
          <a:p>
            <a:pPr lvl="1" eaLnBrk="1" latinLnBrk="0" hangingPunct="1"/>
            <a:r>
              <a:rPr kumimoji="0" lang="sk-SK" smtClean="0"/>
              <a:t>Druhá úroveň</a:t>
            </a:r>
          </a:p>
          <a:p>
            <a:pPr lvl="2" eaLnBrk="1" latinLnBrk="0" hangingPunct="1"/>
            <a:r>
              <a:rPr kumimoji="0" lang="sk-SK" smtClean="0"/>
              <a:t>Tretia úroveň</a:t>
            </a:r>
          </a:p>
          <a:p>
            <a:pPr lvl="3" eaLnBrk="1" latinLnBrk="0" hangingPunct="1"/>
            <a:r>
              <a:rPr kumimoji="0" lang="sk-SK" smtClean="0"/>
              <a:t>Štvrtá úroveň</a:t>
            </a:r>
          </a:p>
          <a:p>
            <a:pPr lvl="4" eaLnBrk="1" latinLnBrk="0" hangingPunct="1"/>
            <a:r>
              <a:rPr kumimoji="0" lang="sk-SK" smtClean="0"/>
              <a:t>Piata úroveň</a:t>
            </a:r>
            <a:endParaRPr kumimoji="0" lang="en-US"/>
          </a:p>
        </p:txBody>
      </p:sp>
      <p:sp>
        <p:nvSpPr>
          <p:cNvPr id="4" name="Zástupný symbol dátumu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08E6A832-8A74-4E94-884A-784910CA4290}" type="datetimeFigureOut">
              <a:rPr lang="en-US" smtClean="0"/>
              <a:pPr/>
              <a:t>1/24/2010</a:t>
            </a:fld>
            <a:endParaRPr lang="en-US"/>
          </a:p>
        </p:txBody>
      </p:sp>
      <p:sp>
        <p:nvSpPr>
          <p:cNvPr id="5" name="Zástupný symbol päty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Zástupný symbol čísla snímky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2FAA99DA-9E46-412E-B958-C6D264428B0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3327284"/>
            <a:ext cx="8077200" cy="1673352"/>
          </a:xfrm>
        </p:spPr>
        <p:txBody>
          <a:bodyPr/>
          <a:lstStyle/>
          <a:p>
            <a:r>
              <a:rPr lang="sk-SK" dirty="0" smtClean="0"/>
              <a:t>Letecké poľnohospodárske a lesohospodárske práce</a:t>
            </a:r>
            <a:endParaRPr lang="en-US" b="1" dirty="0">
              <a:solidFill>
                <a:srgbClr val="FFC000"/>
              </a:solidFill>
            </a:endParaRPr>
          </a:p>
        </p:txBody>
      </p:sp>
      <p:pic>
        <p:nvPicPr>
          <p:cNvPr id="8" name="Obrázok 7" descr="turbo_uvod.tif"/>
          <p:cNvPicPr>
            <a:picLocks noChangeAspect="1"/>
          </p:cNvPicPr>
          <p:nvPr/>
        </p:nvPicPr>
        <p:blipFill>
          <a:blip r:embed="rId3" cstate="print"/>
          <a:stretch>
            <a:fillRect/>
          </a:stretch>
        </p:blipFill>
        <p:spPr>
          <a:xfrm>
            <a:off x="0" y="-19340"/>
            <a:ext cx="8072462" cy="3162588"/>
          </a:xfrm>
          <a:prstGeom prst="rect">
            <a:avLst/>
          </a:prstGeom>
        </p:spPr>
      </p:pic>
      <p:sp>
        <p:nvSpPr>
          <p:cNvPr id="3" name="Podnadpis 2"/>
          <p:cNvSpPr>
            <a:spLocks noGrp="1"/>
          </p:cNvSpPr>
          <p:nvPr>
            <p:ph type="subTitle" idx="1"/>
          </p:nvPr>
        </p:nvSpPr>
        <p:spPr>
          <a:xfrm>
            <a:off x="4786314" y="5500702"/>
            <a:ext cx="4143404" cy="928694"/>
          </a:xfrm>
        </p:spPr>
        <p:txBody>
          <a:bodyPr>
            <a:normAutofit fontScale="92500" lnSpcReduction="10000"/>
          </a:bodyPr>
          <a:lstStyle/>
          <a:p>
            <a:r>
              <a:rPr lang="sk-SK" sz="2400" dirty="0" smtClean="0">
                <a:latin typeface="Calibri" pitchFamily="34" charset="0"/>
              </a:rPr>
              <a:t>Slavomír Filo</a:t>
            </a:r>
          </a:p>
          <a:p>
            <a:r>
              <a:rPr lang="sk-SK" sz="2400" dirty="0" smtClean="0">
                <a:latin typeface="Calibri" pitchFamily="34" charset="0"/>
              </a:rPr>
              <a:t>Gymnázium J. G. Tajovského, 5.L</a:t>
            </a:r>
          </a:p>
          <a:p>
            <a:r>
              <a:rPr lang="sk-SK" sz="2400" dirty="0" smtClean="0">
                <a:latin typeface="Calibri" pitchFamily="34" charset="0"/>
              </a:rPr>
              <a:t>Banská Bystrica, Slovensko</a:t>
            </a:r>
            <a:endParaRPr lang="en-US" sz="2400" dirty="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cstate="print"/>
          <a:srcRect/>
          <a:stretch>
            <a:fillRect/>
          </a:stretch>
        </p:blipFill>
        <p:spPr bwMode="auto">
          <a:xfrm>
            <a:off x="5929322" y="4929198"/>
            <a:ext cx="2873698" cy="1804308"/>
          </a:xfrm>
          <a:prstGeom prst="rect">
            <a:avLst/>
          </a:prstGeom>
          <a:noFill/>
        </p:spPr>
      </p:pic>
      <p:sp>
        <p:nvSpPr>
          <p:cNvPr id="2" name="Nadpis 1"/>
          <p:cNvSpPr>
            <a:spLocks noGrp="1"/>
          </p:cNvSpPr>
          <p:nvPr>
            <p:ph type="title"/>
          </p:nvPr>
        </p:nvSpPr>
        <p:spPr/>
        <p:txBody>
          <a:bodyPr/>
          <a:lstStyle/>
          <a:p>
            <a:r>
              <a:rPr lang="sk-SK" dirty="0" smtClean="0"/>
              <a:t>Obmedzujúce faktory</a:t>
            </a:r>
            <a:endParaRPr lang="sk-SK" dirty="0"/>
          </a:p>
        </p:txBody>
      </p:sp>
      <p:sp>
        <p:nvSpPr>
          <p:cNvPr id="5" name="Zástupný symbol obsahu 2"/>
          <p:cNvSpPr txBox="1">
            <a:spLocks/>
          </p:cNvSpPr>
          <p:nvPr/>
        </p:nvSpPr>
        <p:spPr>
          <a:xfrm>
            <a:off x="128614" y="1428736"/>
            <a:ext cx="8229600" cy="4625609"/>
          </a:xfrm>
          <a:prstGeom prst="rect">
            <a:avLst/>
          </a:prstGeom>
        </p:spPr>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sk-SK" sz="2800" b="1" i="0" u="none" strike="noStrike" kern="1200" cap="none" spc="0" normalizeH="0" baseline="0" noProof="0" dirty="0" smtClean="0">
                <a:ln>
                  <a:noFill/>
                </a:ln>
                <a:solidFill>
                  <a:schemeClr val="tx1"/>
                </a:solidFill>
                <a:effectLst/>
                <a:uLnTx/>
                <a:uFillTx/>
                <a:latin typeface="Calibri" pitchFamily="34" charset="0"/>
              </a:rPr>
              <a:t>Poveternostné podmienky</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lang="sk-SK" sz="2800" b="1" dirty="0" smtClean="0">
                <a:latin typeface="Calibri" pitchFamily="34" charset="0"/>
              </a:rPr>
              <a:t>Vyššia náročnosť na prípravu a organizáciu práce</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sk-SK" sz="2800" b="1" i="0" u="none" strike="noStrike" kern="1200" cap="none" spc="0" normalizeH="0" baseline="0" noProof="0" dirty="0" smtClean="0">
                <a:ln>
                  <a:noFill/>
                </a:ln>
                <a:solidFill>
                  <a:schemeClr val="tx1"/>
                </a:solidFill>
                <a:effectLst/>
                <a:uLnTx/>
                <a:uFillTx/>
                <a:latin typeface="Calibri" pitchFamily="34" charset="0"/>
              </a:rPr>
              <a:t>Zvýšené</a:t>
            </a:r>
            <a:r>
              <a:rPr kumimoji="0" lang="sk-SK" sz="2800" b="1" i="0" u="none" strike="noStrike" kern="1200" cap="none" spc="0" normalizeH="0" noProof="0" dirty="0" smtClean="0">
                <a:ln>
                  <a:noFill/>
                </a:ln>
                <a:solidFill>
                  <a:schemeClr val="tx1"/>
                </a:solidFill>
                <a:effectLst/>
                <a:uLnTx/>
                <a:uFillTx/>
                <a:latin typeface="Calibri" pitchFamily="34" charset="0"/>
              </a:rPr>
              <a:t> riziko poškodenia životného prostredia pri nesprávnej aplikácii</a:t>
            </a:r>
            <a:endParaRPr kumimoji="0" lang="en-US" sz="2800" b="1" i="0" u="none" strike="noStrike" kern="1200" cap="none" spc="0" normalizeH="0" baseline="0" noProof="0" dirty="0">
              <a:ln>
                <a:noFill/>
              </a:ln>
              <a:solidFill>
                <a:schemeClr val="tx1"/>
              </a:solidFill>
              <a:effectLst/>
              <a:uLnTx/>
              <a:uFillTx/>
              <a:latin typeface="Calibri" pitchFamily="34" charset="0"/>
            </a:endParaRPr>
          </a:p>
        </p:txBody>
      </p:sp>
      <p:pic>
        <p:nvPicPr>
          <p:cNvPr id="5121" name="Picture 1"/>
          <p:cNvPicPr>
            <a:picLocks noChangeAspect="1" noChangeArrowheads="1"/>
          </p:cNvPicPr>
          <p:nvPr/>
        </p:nvPicPr>
        <p:blipFill>
          <a:blip r:embed="rId4" cstate="print"/>
          <a:srcRect t="37094"/>
          <a:stretch>
            <a:fillRect/>
          </a:stretch>
        </p:blipFill>
        <p:spPr bwMode="auto">
          <a:xfrm>
            <a:off x="142844" y="5000636"/>
            <a:ext cx="4572032" cy="1738960"/>
          </a:xfrm>
          <a:prstGeom prst="rect">
            <a:avLst/>
          </a:prstGeom>
          <a:noFill/>
          <a:ln w="9525">
            <a:noFill/>
            <a:miter lim="800000"/>
            <a:headEnd/>
            <a:tailEnd/>
          </a:ln>
        </p:spPr>
      </p:pic>
      <p:pic>
        <p:nvPicPr>
          <p:cNvPr id="7" name="Picture 2"/>
          <p:cNvPicPr>
            <a:picLocks noChangeAspect="1" noChangeArrowheads="1"/>
          </p:cNvPicPr>
          <p:nvPr/>
        </p:nvPicPr>
        <p:blipFill>
          <a:blip r:embed="rId5" cstate="print"/>
          <a:srcRect/>
          <a:stretch>
            <a:fillRect/>
          </a:stretch>
        </p:blipFill>
        <p:spPr bwMode="auto">
          <a:xfrm>
            <a:off x="4357686" y="3000372"/>
            <a:ext cx="2423753" cy="1714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t>Záver</a:t>
            </a:r>
            <a:endParaRPr lang="en-US" dirty="0"/>
          </a:p>
        </p:txBody>
      </p:sp>
      <p:sp>
        <p:nvSpPr>
          <p:cNvPr id="8" name="Zástupný symbol obsahu 2"/>
          <p:cNvSpPr txBox="1">
            <a:spLocks/>
          </p:cNvSpPr>
          <p:nvPr/>
        </p:nvSpPr>
        <p:spPr>
          <a:xfrm>
            <a:off x="128614" y="1428736"/>
            <a:ext cx="9015386" cy="4625609"/>
          </a:xfrm>
          <a:prstGeom prst="rect">
            <a:avLst/>
          </a:prstGeom>
        </p:spPr>
        <p:txBody>
          <a:bodyPr vert="horz" lIns="54864" tIns="91440" rtlCol="0">
            <a:normAutofit/>
          </a:bodyPr>
          <a:lstStyle/>
          <a:p>
            <a:pPr marL="438912" indent="-320040">
              <a:buClr>
                <a:schemeClr val="accent1"/>
              </a:buClr>
              <a:buSzPct val="80000"/>
              <a:buFont typeface="Wingdings 2"/>
              <a:buChar char=""/>
            </a:pPr>
            <a:r>
              <a:rPr lang="sk-SK" sz="2800" b="1" dirty="0" smtClean="0">
                <a:latin typeface="Calibri" pitchFamily="34" charset="0"/>
              </a:rPr>
              <a:t>Viac ako 1 miliarda ľudí trpí nedostatkom jedla</a:t>
            </a:r>
          </a:p>
          <a:p>
            <a:pPr marL="438912" indent="-320040">
              <a:buClr>
                <a:schemeClr val="accent1"/>
              </a:buClr>
              <a:buSzPct val="80000"/>
              <a:buFont typeface="Wingdings 2"/>
              <a:buChar char=""/>
            </a:pPr>
            <a:r>
              <a:rPr lang="sk-SK" sz="2800" b="1" dirty="0" smtClean="0">
                <a:latin typeface="Calibri" pitchFamily="34" charset="0"/>
              </a:rPr>
              <a:t>Zdvojnásobenie počtu obyvateľov sveta</a:t>
            </a:r>
            <a:endParaRPr kumimoji="0" lang="sk-SK" sz="2800" b="1" i="0" u="none" strike="noStrike" kern="1200" cap="none" spc="0" normalizeH="0" baseline="0" noProof="0" dirty="0" smtClean="0">
              <a:ln>
                <a:noFill/>
              </a:ln>
              <a:solidFill>
                <a:schemeClr val="tx1"/>
              </a:solidFill>
              <a:effectLst/>
              <a:uLnTx/>
              <a:uFillTx/>
              <a:latin typeface="Calibri" pitchFamily="34" charset="0"/>
            </a:endParaRPr>
          </a:p>
          <a:p>
            <a:pPr marL="996696" lvl="2" indent="-228600">
              <a:spcBef>
                <a:spcPct val="20000"/>
              </a:spcBef>
              <a:buClr>
                <a:schemeClr val="accent1"/>
              </a:buClr>
              <a:buFont typeface="Wingdings" pitchFamily="2" charset="2"/>
              <a:buChar char="Ø"/>
            </a:pPr>
            <a:r>
              <a:rPr kumimoji="0" lang="sk-SK" sz="2800" b="1" i="0" u="none" strike="noStrike" kern="1200" cap="none" spc="0" normalizeH="0" baseline="0" noProof="0" dirty="0" smtClean="0">
                <a:ln>
                  <a:noFill/>
                </a:ln>
                <a:solidFill>
                  <a:schemeClr val="tx1"/>
                </a:solidFill>
                <a:effectLst/>
                <a:uLnTx/>
                <a:uFillTx/>
                <a:latin typeface="Calibri" pitchFamily="34" charset="0"/>
              </a:rPr>
              <a:t> dôležitosť </a:t>
            </a:r>
            <a:r>
              <a:rPr lang="sk-SK" sz="2800" b="1" dirty="0" smtClean="0">
                <a:latin typeface="Calibri" pitchFamily="34" charset="0"/>
              </a:rPr>
              <a:t>zdokonaľovania </a:t>
            </a:r>
            <a:r>
              <a:rPr lang="sk-SK" sz="2800" b="1" dirty="0" err="1" smtClean="0">
                <a:latin typeface="Calibri" pitchFamily="34" charset="0"/>
              </a:rPr>
              <a:t>poľnohospod</a:t>
            </a:r>
            <a:r>
              <a:rPr lang="sk-SK" sz="2800" b="1" dirty="0" smtClean="0">
                <a:latin typeface="Calibri" pitchFamily="34" charset="0"/>
              </a:rPr>
              <a:t>. výroby</a:t>
            </a:r>
          </a:p>
          <a:p>
            <a:pPr marL="2825496" lvl="6" indent="-228600">
              <a:spcBef>
                <a:spcPct val="20000"/>
              </a:spcBef>
              <a:buClr>
                <a:schemeClr val="accent1"/>
              </a:buClr>
              <a:buFont typeface="Wingdings" pitchFamily="2" charset="2"/>
              <a:buChar char="ü"/>
            </a:pPr>
            <a:r>
              <a:rPr lang="sk-SK" sz="2800" b="1" dirty="0" smtClean="0">
                <a:latin typeface="Calibri" pitchFamily="34" charset="0"/>
              </a:rPr>
              <a:t> využívanie leteckej techniky </a:t>
            </a:r>
            <a:endParaRPr kumimoji="0" lang="en-US" sz="2800" b="1" i="0" u="none" strike="noStrike" kern="1200" cap="none" spc="0" normalizeH="0" baseline="0" noProof="0" dirty="0">
              <a:ln>
                <a:noFill/>
              </a:ln>
              <a:solidFill>
                <a:schemeClr val="tx1"/>
              </a:solidFill>
              <a:effectLst/>
              <a:uLnTx/>
              <a:uFillTx/>
              <a:latin typeface="Calibri" pitchFamily="34" charset="0"/>
            </a:endParaRPr>
          </a:p>
        </p:txBody>
      </p:sp>
      <p:graphicFrame>
        <p:nvGraphicFramePr>
          <p:cNvPr id="11" name="Graf 10"/>
          <p:cNvGraphicFramePr/>
          <p:nvPr/>
        </p:nvGraphicFramePr>
        <p:xfrm>
          <a:off x="142844" y="3429000"/>
          <a:ext cx="4357718" cy="3143272"/>
        </p:xfrm>
        <a:graphic>
          <a:graphicData uri="http://schemas.openxmlformats.org/drawingml/2006/chart">
            <c:chart xmlns:c="http://schemas.openxmlformats.org/drawingml/2006/chart" xmlns:r="http://schemas.openxmlformats.org/officeDocument/2006/relationships" r:id="rId3"/>
          </a:graphicData>
        </a:graphic>
      </p:graphicFrame>
      <p:pic>
        <p:nvPicPr>
          <p:cNvPr id="13" name="Obrázok 12" descr="Air%20Tractor%20Choices%20Bro.bmp"/>
          <p:cNvPicPr>
            <a:picLocks noChangeAspect="1"/>
          </p:cNvPicPr>
          <p:nvPr/>
        </p:nvPicPr>
        <p:blipFill>
          <a:blip r:embed="rId4" cstate="print"/>
          <a:srcRect b="62500"/>
          <a:stretch>
            <a:fillRect/>
          </a:stretch>
        </p:blipFill>
        <p:spPr>
          <a:xfrm>
            <a:off x="4572000" y="3955588"/>
            <a:ext cx="4357718" cy="2188056"/>
          </a:xfrm>
          <a:prstGeom prst="rect">
            <a:avLst/>
          </a:prstGeom>
          <a:ln>
            <a:noFill/>
          </a:ln>
          <a:effectLst/>
        </p:spPr>
      </p:pic>
      <p:sp>
        <p:nvSpPr>
          <p:cNvPr id="14" name="BlokTextu 13"/>
          <p:cNvSpPr txBox="1"/>
          <p:nvPr/>
        </p:nvSpPr>
        <p:spPr>
          <a:xfrm>
            <a:off x="3428992" y="6286520"/>
            <a:ext cx="857256" cy="261610"/>
          </a:xfrm>
          <a:prstGeom prst="rect">
            <a:avLst/>
          </a:prstGeom>
          <a:noFill/>
        </p:spPr>
        <p:txBody>
          <a:bodyPr wrap="square" rtlCol="0">
            <a:spAutoFit/>
          </a:bodyPr>
          <a:lstStyle/>
          <a:p>
            <a:r>
              <a:rPr lang="sk-SK" sz="1100" dirty="0" smtClean="0"/>
              <a:t>Zdroj: UN</a:t>
            </a:r>
            <a:endParaRPr lang="en-US" sz="11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392618" y="3000372"/>
            <a:ext cx="3607878" cy="612664"/>
          </a:xfrm>
        </p:spPr>
        <p:txBody>
          <a:bodyPr>
            <a:normAutofit/>
          </a:bodyPr>
          <a:lstStyle/>
          <a:p>
            <a:r>
              <a:rPr lang="sk-SK" sz="3600" dirty="0" smtClean="0"/>
              <a:t>Zdroje:</a:t>
            </a:r>
            <a:endParaRPr lang="en-US" sz="3600" dirty="0"/>
          </a:p>
        </p:txBody>
      </p:sp>
      <p:sp>
        <p:nvSpPr>
          <p:cNvPr id="5" name="Zástupný symbol textu 4"/>
          <p:cNvSpPr>
            <a:spLocks noGrp="1"/>
          </p:cNvSpPr>
          <p:nvPr>
            <p:ph type="body" idx="1"/>
          </p:nvPr>
        </p:nvSpPr>
        <p:spPr>
          <a:xfrm>
            <a:off x="1214414" y="3929090"/>
            <a:ext cx="7929586" cy="2786058"/>
          </a:xfrm>
        </p:spPr>
        <p:txBody>
          <a:bodyPr>
            <a:normAutofit/>
          </a:bodyPr>
          <a:lstStyle/>
          <a:p>
            <a:pPr>
              <a:buFont typeface="Wingdings" pitchFamily="2" charset="2"/>
              <a:buChar char="§"/>
            </a:pPr>
            <a:r>
              <a:rPr lang="sk-SK" sz="2400" b="1" dirty="0" smtClean="0">
                <a:latin typeface="Calibri" pitchFamily="34" charset="0"/>
              </a:rPr>
              <a:t> Letectvo v poľnohospodárstve - Ing. S. </a:t>
            </a:r>
            <a:r>
              <a:rPr lang="sk-SK" sz="2400" b="1" dirty="0" err="1" smtClean="0">
                <a:latin typeface="Calibri" pitchFamily="34" charset="0"/>
              </a:rPr>
              <a:t>Danihel</a:t>
            </a:r>
            <a:r>
              <a:rPr lang="sk-SK" sz="2400" b="1" dirty="0" smtClean="0">
                <a:latin typeface="Calibri" pitchFamily="34" charset="0"/>
              </a:rPr>
              <a:t>, Alfa, Bratislava, 1984</a:t>
            </a:r>
          </a:p>
          <a:p>
            <a:pPr lvl="0">
              <a:buFont typeface="Wingdings" pitchFamily="2" charset="2"/>
              <a:buChar char="§"/>
            </a:pPr>
            <a:r>
              <a:rPr lang="sk-SK" sz="2400" b="1" dirty="0" smtClean="0">
                <a:latin typeface="Calibri" pitchFamily="34" charset="0"/>
              </a:rPr>
              <a:t> Učebné skriptá na lietadlo Z-37</a:t>
            </a:r>
          </a:p>
          <a:p>
            <a:pPr lvl="0">
              <a:buFont typeface="Wingdings" pitchFamily="2" charset="2"/>
              <a:buChar char="§"/>
            </a:pPr>
            <a:r>
              <a:rPr lang="sk-SK" sz="2400" b="1" dirty="0" smtClean="0">
                <a:latin typeface="Calibri" pitchFamily="34" charset="0"/>
              </a:rPr>
              <a:t> Učebné skriptá na lietadlo Z-137T</a:t>
            </a:r>
          </a:p>
          <a:p>
            <a:pPr lvl="0">
              <a:buFont typeface="Wingdings" pitchFamily="2" charset="2"/>
              <a:buChar char="§"/>
            </a:pPr>
            <a:r>
              <a:rPr lang="sk-SK" sz="2400" b="1" dirty="0" smtClean="0">
                <a:latin typeface="Calibri" pitchFamily="34" charset="0"/>
              </a:rPr>
              <a:t> Učebné skriptá na lietadlo PZL M-18</a:t>
            </a:r>
          </a:p>
          <a:p>
            <a:pPr>
              <a:buFont typeface="Wingdings" pitchFamily="2" charset="2"/>
              <a:buChar char="§"/>
            </a:pPr>
            <a:r>
              <a:rPr lang="sk-SK" sz="2400" b="1" dirty="0" smtClean="0">
                <a:latin typeface="Calibri" pitchFamily="34" charset="0"/>
              </a:rPr>
              <a:t> http://www.wfp.org/hunger/stats</a:t>
            </a:r>
          </a:p>
        </p:txBody>
      </p:sp>
      <p:sp>
        <p:nvSpPr>
          <p:cNvPr id="7" name="Nadpis 3"/>
          <p:cNvSpPr txBox="1">
            <a:spLocks/>
          </p:cNvSpPr>
          <p:nvPr/>
        </p:nvSpPr>
        <p:spPr>
          <a:xfrm>
            <a:off x="964381" y="1101824"/>
            <a:ext cx="7215238" cy="612664"/>
          </a:xfrm>
          <a:prstGeom prst="rect">
            <a:avLst/>
          </a:prstGeom>
        </p:spPr>
        <p:txBody>
          <a:bodyPr vert="horz" lIns="91440" tIns="0" rIns="91440" bIns="0" rtlCol="0" anchor="b">
            <a:noAutofit/>
            <a:scene3d>
              <a:camera prst="orthographicFront"/>
              <a:lightRig rig="threePt" dir="t">
                <a:rot lat="0" lon="0" rev="4800000"/>
              </a:lightRig>
            </a:scene3d>
            <a:sp3d prstMaterial="matte">
              <a:bevelT w="50800" h="10160"/>
            </a:sp3d>
          </a:bodyPr>
          <a:lstStyle/>
          <a:p>
            <a:pPr lvl="0" algn="ctr">
              <a:spcBef>
                <a:spcPct val="0"/>
              </a:spcBef>
            </a:pPr>
            <a:r>
              <a:rPr lang="sk-SK" sz="5400" b="1" dirty="0" smtClean="0">
                <a:solidFill>
                  <a:schemeClr val="accent1">
                    <a:satMod val="150000"/>
                  </a:schemeClr>
                </a:solidFill>
                <a:latin typeface="+mj-lt"/>
                <a:ea typeface="+mj-ea"/>
                <a:cs typeface="+mj-cs"/>
              </a:rPr>
              <a:t>Ďakujem za pozornosť</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55448"/>
            <a:ext cx="8472518" cy="1252728"/>
          </a:xfrm>
        </p:spPr>
        <p:txBody>
          <a:bodyPr>
            <a:normAutofit fontScale="90000"/>
          </a:bodyPr>
          <a:lstStyle/>
          <a:p>
            <a:pPr lvl="0"/>
            <a:r>
              <a:rPr lang="sk-SK" dirty="0" smtClean="0"/>
              <a:t>Vznik a rozvoj leteckých poľnohospodárskych prác</a:t>
            </a:r>
            <a:endParaRPr lang="sk-SK" dirty="0"/>
          </a:p>
        </p:txBody>
      </p:sp>
      <p:sp>
        <p:nvSpPr>
          <p:cNvPr id="3" name="Zástupný symbol obsahu 2"/>
          <p:cNvSpPr>
            <a:spLocks noGrp="1"/>
          </p:cNvSpPr>
          <p:nvPr>
            <p:ph idx="1"/>
          </p:nvPr>
        </p:nvSpPr>
        <p:spPr>
          <a:xfrm>
            <a:off x="214282" y="1875225"/>
            <a:ext cx="5329246" cy="4625609"/>
          </a:xfrm>
        </p:spPr>
        <p:txBody>
          <a:bodyPr>
            <a:normAutofit fontScale="92500" lnSpcReduction="20000"/>
          </a:bodyPr>
          <a:lstStyle/>
          <a:p>
            <a:r>
              <a:rPr lang="sk-SK" b="1" dirty="0" smtClean="0">
                <a:latin typeface="Calibri" pitchFamily="34" charset="0"/>
              </a:rPr>
              <a:t>1911: </a:t>
            </a:r>
            <a:r>
              <a:rPr lang="sk-SK" b="1" dirty="0" err="1" smtClean="0">
                <a:latin typeface="Calibri" pitchFamily="34" charset="0"/>
              </a:rPr>
              <a:t>Alfred</a:t>
            </a:r>
            <a:r>
              <a:rPr lang="sk-SK" b="1" dirty="0" smtClean="0">
                <a:latin typeface="Calibri" pitchFamily="34" charset="0"/>
              </a:rPr>
              <a:t> </a:t>
            </a:r>
            <a:r>
              <a:rPr lang="sk-SK" b="1" dirty="0" err="1" smtClean="0">
                <a:latin typeface="Calibri" pitchFamily="34" charset="0"/>
              </a:rPr>
              <a:t>Zimmerman</a:t>
            </a:r>
            <a:endParaRPr lang="sk-SK" b="1" dirty="0" smtClean="0">
              <a:latin typeface="Calibri" pitchFamily="34" charset="0"/>
            </a:endParaRPr>
          </a:p>
          <a:p>
            <a:pPr lvl="1">
              <a:buClr>
                <a:schemeClr val="accent1"/>
              </a:buClr>
              <a:buFont typeface="Wingdings" pitchFamily="2" charset="2"/>
              <a:buChar char="Ø"/>
            </a:pPr>
            <a:r>
              <a:rPr lang="sk-SK" b="1" dirty="0" smtClean="0">
                <a:latin typeface="Calibri" pitchFamily="34" charset="0"/>
              </a:rPr>
              <a:t>patent na 1. </a:t>
            </a:r>
            <a:r>
              <a:rPr lang="sk-SK" b="1" dirty="0" err="1" smtClean="0">
                <a:latin typeface="Calibri" pitchFamily="34" charset="0"/>
              </a:rPr>
              <a:t>rozmetadlo</a:t>
            </a:r>
            <a:endParaRPr lang="sk-SK" b="1" dirty="0" smtClean="0">
              <a:latin typeface="Calibri" pitchFamily="34" charset="0"/>
            </a:endParaRPr>
          </a:p>
          <a:p>
            <a:r>
              <a:rPr lang="sk-SK" b="1" dirty="0" smtClean="0">
                <a:latin typeface="Calibri" pitchFamily="34" charset="0"/>
              </a:rPr>
              <a:t>I. etapa: 1911 – 1939</a:t>
            </a:r>
          </a:p>
          <a:p>
            <a:pPr lvl="1">
              <a:buClr>
                <a:schemeClr val="accent1"/>
              </a:buClr>
              <a:buFont typeface="Wingdings" pitchFamily="2" charset="2"/>
              <a:buChar char="Ø"/>
            </a:pPr>
            <a:r>
              <a:rPr lang="sk-SK" b="1" dirty="0" smtClean="0">
                <a:latin typeface="Calibri" pitchFamily="34" charset="0"/>
              </a:rPr>
              <a:t>zdokonaľovanie techniky a aplikačných látok</a:t>
            </a:r>
          </a:p>
          <a:p>
            <a:r>
              <a:rPr lang="sk-SK" b="1" dirty="0" smtClean="0">
                <a:latin typeface="Calibri" pitchFamily="34" charset="0"/>
              </a:rPr>
              <a:t>II. etapa: 1945 – 1960</a:t>
            </a:r>
          </a:p>
          <a:p>
            <a:pPr lvl="1">
              <a:buClr>
                <a:schemeClr val="accent1"/>
              </a:buClr>
              <a:buFont typeface="Wingdings" pitchFamily="2" charset="2"/>
              <a:buChar char="Ø"/>
            </a:pPr>
            <a:r>
              <a:rPr lang="sk-SK" b="1" dirty="0" smtClean="0">
                <a:latin typeface="Calibri" pitchFamily="34" charset="0"/>
              </a:rPr>
              <a:t>prudký nárast počtu </a:t>
            </a:r>
            <a:r>
              <a:rPr lang="sk-SK" b="1" dirty="0" smtClean="0">
                <a:latin typeface="Calibri" pitchFamily="34" charset="0"/>
              </a:rPr>
              <a:t>lietadiel</a:t>
            </a:r>
            <a:endParaRPr lang="sk-SK" b="1" dirty="0" smtClean="0">
              <a:latin typeface="Calibri" pitchFamily="34" charset="0"/>
            </a:endParaRPr>
          </a:p>
          <a:p>
            <a:pPr lvl="1">
              <a:buClr>
                <a:schemeClr val="accent1"/>
              </a:buClr>
              <a:buFont typeface="Wingdings" pitchFamily="2" charset="2"/>
              <a:buChar char="Ø"/>
            </a:pPr>
            <a:r>
              <a:rPr lang="sk-SK" b="1" dirty="0" smtClean="0">
                <a:latin typeface="Calibri" pitchFamily="34" charset="0"/>
              </a:rPr>
              <a:t>lietadlá typu STOL</a:t>
            </a:r>
          </a:p>
          <a:p>
            <a:r>
              <a:rPr lang="sk-SK" b="1" dirty="0" smtClean="0">
                <a:latin typeface="Calibri" pitchFamily="34" charset="0"/>
              </a:rPr>
              <a:t>III. etapa: 1960 – súčasnosť</a:t>
            </a:r>
          </a:p>
          <a:p>
            <a:pPr lvl="1">
              <a:buClr>
                <a:schemeClr val="accent1"/>
              </a:buClr>
              <a:buFont typeface="Wingdings" pitchFamily="2" charset="2"/>
              <a:buChar char="Ø"/>
            </a:pPr>
            <a:r>
              <a:rPr lang="sk-SK" b="1" dirty="0" smtClean="0">
                <a:latin typeface="Calibri" pitchFamily="34" charset="0"/>
              </a:rPr>
              <a:t>rozširovanie leteckých prác v celosvetovom meradle</a:t>
            </a:r>
            <a:endParaRPr lang="en-US" b="1" dirty="0">
              <a:latin typeface="Calibri" pitchFamily="34" charset="0"/>
            </a:endParaRPr>
          </a:p>
        </p:txBody>
      </p:sp>
      <p:pic>
        <p:nvPicPr>
          <p:cNvPr id="10" name="Obrázok 9" descr="P1050948.JPG"/>
          <p:cNvPicPr>
            <a:picLocks noChangeAspect="1"/>
          </p:cNvPicPr>
          <p:nvPr/>
        </p:nvPicPr>
        <p:blipFill>
          <a:blip r:embed="rId3" cstate="print"/>
          <a:srcRect l="4687" t="12500" r="3906" b="8333"/>
          <a:stretch>
            <a:fillRect/>
          </a:stretch>
        </p:blipFill>
        <p:spPr>
          <a:xfrm>
            <a:off x="5500694" y="1558790"/>
            <a:ext cx="3539001" cy="2298838"/>
          </a:xfrm>
          <a:prstGeom prst="rect">
            <a:avLst/>
          </a:prstGeom>
          <a:ln>
            <a:noFill/>
          </a:ln>
          <a:effectLst>
            <a:softEdge rad="112500"/>
          </a:effectLst>
        </p:spPr>
      </p:pic>
      <p:sp>
        <p:nvSpPr>
          <p:cNvPr id="11" name="BlokTextu 10"/>
          <p:cNvSpPr txBox="1"/>
          <p:nvPr/>
        </p:nvSpPr>
        <p:spPr>
          <a:xfrm>
            <a:off x="5786446" y="3786190"/>
            <a:ext cx="3143272" cy="369332"/>
          </a:xfrm>
          <a:prstGeom prst="rect">
            <a:avLst/>
          </a:prstGeom>
          <a:noFill/>
        </p:spPr>
        <p:txBody>
          <a:bodyPr wrap="square" rtlCol="0">
            <a:spAutoFit/>
          </a:bodyPr>
          <a:lstStyle/>
          <a:p>
            <a:pPr algn="ctr"/>
            <a:r>
              <a:rPr lang="sk-SK" dirty="0" smtClean="0">
                <a:latin typeface="Calibri" pitchFamily="34" charset="0"/>
              </a:rPr>
              <a:t>L – 60 BRIGADÝR </a:t>
            </a:r>
            <a:endParaRPr lang="en-US" dirty="0">
              <a:latin typeface="Calibri"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5857884" y="4143380"/>
            <a:ext cx="2924175" cy="1962150"/>
          </a:xfrm>
          <a:prstGeom prst="rect">
            <a:avLst/>
          </a:prstGeom>
          <a:ln>
            <a:noFill/>
          </a:ln>
          <a:effectLst>
            <a:softEdge rad="112500"/>
          </a:effectLst>
        </p:spPr>
      </p:pic>
      <p:sp>
        <p:nvSpPr>
          <p:cNvPr id="8" name="Obdĺžnik 7"/>
          <p:cNvSpPr/>
          <p:nvPr/>
        </p:nvSpPr>
        <p:spPr>
          <a:xfrm>
            <a:off x="6786578" y="6215082"/>
            <a:ext cx="1344535" cy="369332"/>
          </a:xfrm>
          <a:prstGeom prst="rect">
            <a:avLst/>
          </a:prstGeom>
        </p:spPr>
        <p:txBody>
          <a:bodyPr wrap="none">
            <a:spAutoFit/>
          </a:bodyPr>
          <a:lstStyle/>
          <a:p>
            <a:r>
              <a:rPr lang="sk-SK" dirty="0" err="1" smtClean="0">
                <a:latin typeface="Calibri" pitchFamily="34" charset="0"/>
              </a:rPr>
              <a:t>Siebel</a:t>
            </a:r>
            <a:r>
              <a:rPr lang="sk-SK" dirty="0" smtClean="0">
                <a:latin typeface="Calibri" pitchFamily="34" charset="0"/>
              </a:rPr>
              <a:t> C-103</a:t>
            </a:r>
            <a:endParaRPr lang="sk-SK" dirty="0">
              <a:latin typeface="Calibr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sk-SK" dirty="0" smtClean="0"/>
              <a:t>Hlavná funkcia</a:t>
            </a:r>
            <a:endParaRPr lang="sk-SK" dirty="0"/>
          </a:p>
        </p:txBody>
      </p:sp>
      <p:grpSp>
        <p:nvGrpSpPr>
          <p:cNvPr id="4" name="Skupina 3"/>
          <p:cNvGrpSpPr/>
          <p:nvPr/>
        </p:nvGrpSpPr>
        <p:grpSpPr>
          <a:xfrm>
            <a:off x="6090372" y="5500702"/>
            <a:ext cx="2839282" cy="1143008"/>
            <a:chOff x="793318" y="0"/>
            <a:chExt cx="3057546" cy="1143008"/>
          </a:xfrm>
        </p:grpSpPr>
        <p:sp>
          <p:nvSpPr>
            <p:cNvPr id="5" name="Zaoblený obdĺžnik 4"/>
            <p:cNvSpPr/>
            <p:nvPr/>
          </p:nvSpPr>
          <p:spPr>
            <a:xfrm>
              <a:off x="793318" y="0"/>
              <a:ext cx="3057546" cy="1143008"/>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Zaoblený obdĺžnik 4"/>
            <p:cNvSpPr/>
            <p:nvPr/>
          </p:nvSpPr>
          <p:spPr>
            <a:xfrm>
              <a:off x="849115" y="55797"/>
              <a:ext cx="2945952" cy="103141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sk-SK" sz="3200" b="1" dirty="0" smtClean="0"/>
                <a:t>Obživa ľudstva</a:t>
              </a:r>
              <a:endParaRPr lang="en-US" sz="3200" b="1" kern="1200" dirty="0"/>
            </a:p>
          </p:txBody>
        </p:sp>
      </p:grpSp>
      <p:graphicFrame>
        <p:nvGraphicFramePr>
          <p:cNvPr id="7" name="Diagram 6"/>
          <p:cNvGraphicFramePr/>
          <p:nvPr/>
        </p:nvGraphicFramePr>
        <p:xfrm>
          <a:off x="0" y="5500702"/>
          <a:ext cx="6786546" cy="1143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p:cNvPicPr>
            <a:picLocks noChangeAspect="1" noChangeArrowheads="1"/>
          </p:cNvPicPr>
          <p:nvPr/>
        </p:nvPicPr>
        <p:blipFill>
          <a:blip r:embed="rId8" cstate="print"/>
          <a:srcRect/>
          <a:stretch>
            <a:fillRect/>
          </a:stretch>
        </p:blipFill>
        <p:spPr bwMode="auto">
          <a:xfrm>
            <a:off x="7358082" y="0"/>
            <a:ext cx="1761417" cy="3362322"/>
          </a:xfrm>
          <a:prstGeom prst="rect">
            <a:avLst/>
          </a:prstGeom>
          <a:noFill/>
          <a:ln w="9525">
            <a:noFill/>
            <a:miter lim="800000"/>
            <a:headEnd/>
            <a:tailEnd/>
          </a:ln>
        </p:spPr>
      </p:pic>
      <p:sp>
        <p:nvSpPr>
          <p:cNvPr id="13" name="Zástupný symbol obsahu 2"/>
          <p:cNvSpPr>
            <a:spLocks noGrp="1"/>
          </p:cNvSpPr>
          <p:nvPr>
            <p:ph idx="1"/>
          </p:nvPr>
        </p:nvSpPr>
        <p:spPr>
          <a:xfrm>
            <a:off x="2600340" y="1500174"/>
            <a:ext cx="4757742" cy="3929090"/>
          </a:xfrm>
        </p:spPr>
        <p:txBody>
          <a:bodyPr numCol="1">
            <a:noAutofit/>
          </a:bodyPr>
          <a:lstStyle/>
          <a:p>
            <a:r>
              <a:rPr lang="sk-SK" sz="2700" dirty="0" smtClean="0">
                <a:latin typeface="Calibri" pitchFamily="34" charset="0"/>
              </a:rPr>
              <a:t>Aplikácia priemyselných hnojív, prípravkov na ochranu rastlín proti chorobám, škodcom a plevelom, prípravkov na urýchlenie zrenia a na reguláciu rastu rastlín a osív</a:t>
            </a:r>
          </a:p>
          <a:p>
            <a:r>
              <a:rPr lang="sk-SK" sz="2700" b="1" dirty="0" smtClean="0">
                <a:latin typeface="Calibri" pitchFamily="34" charset="0"/>
              </a:rPr>
              <a:t>Zvyšovanie produktivity poľnohospodárskej výroby</a:t>
            </a:r>
            <a:endParaRPr lang="en-US" sz="2700" b="1" dirty="0">
              <a:latin typeface="Calibri" pitchFamily="34" charset="0"/>
            </a:endParaRPr>
          </a:p>
        </p:txBody>
      </p:sp>
      <p:pic>
        <p:nvPicPr>
          <p:cNvPr id="15" name="Obrázok 14" descr="hlad.JPG"/>
          <p:cNvPicPr>
            <a:picLocks noChangeAspect="1"/>
          </p:cNvPicPr>
          <p:nvPr/>
        </p:nvPicPr>
        <p:blipFill>
          <a:blip r:embed="rId9" cstate="print"/>
          <a:srcRect l="53334" t="23958" r="9166" b="6250"/>
          <a:stretch>
            <a:fillRect/>
          </a:stretch>
        </p:blipFill>
        <p:spPr>
          <a:xfrm>
            <a:off x="101260" y="1571613"/>
            <a:ext cx="2518456" cy="37497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smtClean="0"/>
              <a:t>Lietadlá využívané pre poľnohospodárske práce</a:t>
            </a:r>
            <a:endParaRPr lang="sk-SK" dirty="0"/>
          </a:p>
        </p:txBody>
      </p:sp>
      <p:sp>
        <p:nvSpPr>
          <p:cNvPr id="3" name="Zástupný symbol obsahu 2"/>
          <p:cNvSpPr>
            <a:spLocks noGrp="1"/>
          </p:cNvSpPr>
          <p:nvPr>
            <p:ph idx="1"/>
          </p:nvPr>
        </p:nvSpPr>
        <p:spPr>
          <a:xfrm>
            <a:off x="428596" y="1500174"/>
            <a:ext cx="3857652" cy="4625609"/>
          </a:xfrm>
        </p:spPr>
        <p:txBody>
          <a:bodyPr/>
          <a:lstStyle/>
          <a:p>
            <a:r>
              <a:rPr lang="sk-SK" dirty="0" smtClean="0">
                <a:latin typeface="Calibri" pitchFamily="34" charset="0"/>
              </a:rPr>
              <a:t>Z – 37A </a:t>
            </a:r>
            <a:r>
              <a:rPr lang="sk-SK" sz="3000" cap="small" dirty="0" err="1" smtClean="0">
                <a:latin typeface="Calibri" pitchFamily="34" charset="0"/>
              </a:rPr>
              <a:t>Čmelák</a:t>
            </a:r>
            <a:endParaRPr lang="sk-SK" sz="3000" cap="small" dirty="0" smtClean="0">
              <a:latin typeface="Calibri" pitchFamily="34" charset="0"/>
            </a:endParaRPr>
          </a:p>
        </p:txBody>
      </p:sp>
      <p:sp>
        <p:nvSpPr>
          <p:cNvPr id="4" name="Zástupný symbol obsahu 2"/>
          <p:cNvSpPr txBox="1">
            <a:spLocks/>
          </p:cNvSpPr>
          <p:nvPr/>
        </p:nvSpPr>
        <p:spPr>
          <a:xfrm>
            <a:off x="4500562" y="1500174"/>
            <a:ext cx="4643438" cy="4625609"/>
          </a:xfrm>
          <a:prstGeom prst="rect">
            <a:avLst/>
          </a:prstGeom>
        </p:spPr>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sk-SK" sz="3000" b="0" i="0" u="none" strike="noStrike" kern="1200" cap="none" spc="0" normalizeH="0" baseline="0" noProof="0" dirty="0" smtClean="0">
                <a:ln>
                  <a:noFill/>
                </a:ln>
                <a:solidFill>
                  <a:schemeClr val="tx1"/>
                </a:solidFill>
                <a:effectLst/>
                <a:uLnTx/>
                <a:uFillTx/>
                <a:latin typeface="Calibri" pitchFamily="34" charset="0"/>
                <a:ea typeface="+mn-ea"/>
                <a:cs typeface="+mn-cs"/>
              </a:rPr>
              <a:t>Z – 137T </a:t>
            </a:r>
            <a:r>
              <a:rPr kumimoji="0" lang="sk-SK" sz="3000" b="0" i="0" u="none" strike="noStrike" kern="1200" cap="small" spc="0" normalizeH="0" noProof="0" dirty="0" err="1" smtClean="0">
                <a:ln>
                  <a:noFill/>
                </a:ln>
                <a:solidFill>
                  <a:schemeClr val="tx1"/>
                </a:solidFill>
                <a:effectLst/>
                <a:uLnTx/>
                <a:uFillTx/>
                <a:latin typeface="Calibri" pitchFamily="34" charset="0"/>
                <a:ea typeface="+mn-ea"/>
                <a:cs typeface="+mn-cs"/>
              </a:rPr>
              <a:t>Turbočmelák</a:t>
            </a:r>
            <a:endParaRPr kumimoji="0" lang="sk-SK" sz="3000" b="0" i="0" u="none" strike="noStrike" kern="1200" cap="small" spc="0" normalizeH="0" noProof="0" dirty="0" smtClean="0">
              <a:ln>
                <a:noFill/>
              </a:ln>
              <a:solidFill>
                <a:schemeClr val="tx1"/>
              </a:solidFill>
              <a:effectLst/>
              <a:uLnTx/>
              <a:uFillTx/>
              <a:latin typeface="Calibri" pitchFamily="34" charset="0"/>
              <a:ea typeface="+mn-ea"/>
              <a:cs typeface="+mn-cs"/>
            </a:endParaRPr>
          </a:p>
        </p:txBody>
      </p:sp>
      <p:graphicFrame>
        <p:nvGraphicFramePr>
          <p:cNvPr id="5" name="Tabuľka 4"/>
          <p:cNvGraphicFramePr>
            <a:graphicFrameLocks noGrp="1"/>
          </p:cNvGraphicFramePr>
          <p:nvPr/>
        </p:nvGraphicFramePr>
        <p:xfrm>
          <a:off x="357158" y="2428868"/>
          <a:ext cx="2129155" cy="3937635"/>
        </p:xfrm>
        <a:graphic>
          <a:graphicData uri="http://schemas.openxmlformats.org/drawingml/2006/table">
            <a:tbl>
              <a:tblPr>
                <a:tableStyleId>{69CF1AB2-1976-4502-BF36-3FF5EA218861}</a:tableStyleId>
              </a:tblPr>
              <a:tblGrid>
                <a:gridCol w="1064260"/>
                <a:gridCol w="1064895"/>
              </a:tblGrid>
              <a:tr h="335915">
                <a:tc gridSpan="2">
                  <a:txBody>
                    <a:bodyPr/>
                    <a:lstStyle/>
                    <a:p>
                      <a:pPr algn="ctr">
                        <a:lnSpc>
                          <a:spcPts val="1200"/>
                        </a:lnSpc>
                        <a:spcAft>
                          <a:spcPts val="0"/>
                        </a:spcAft>
                      </a:pPr>
                      <a:r>
                        <a:rPr lang="sk-SK" sz="1000" dirty="0">
                          <a:latin typeface="Calibri" pitchFamily="34" charset="0"/>
                        </a:rPr>
                        <a:t>Základné technické údaje lietadla    </a:t>
                      </a:r>
                      <a:r>
                        <a:rPr lang="sk-SK" sz="1000" dirty="0" smtClean="0">
                          <a:latin typeface="Calibri" pitchFamily="34" charset="0"/>
                        </a:rPr>
                        <a:t>   Z-37 </a:t>
                      </a:r>
                      <a:r>
                        <a:rPr lang="sk-SK" sz="1000" dirty="0">
                          <a:latin typeface="Calibri" pitchFamily="34" charset="0"/>
                        </a:rPr>
                        <a:t>A </a:t>
                      </a:r>
                      <a:r>
                        <a:rPr lang="sk-SK" sz="1000" dirty="0" err="1">
                          <a:latin typeface="Calibri" pitchFamily="34" charset="0"/>
                        </a:rPr>
                        <a:t>Čmelák</a:t>
                      </a:r>
                      <a:r>
                        <a:rPr lang="sk-SK" sz="1000" dirty="0">
                          <a:latin typeface="Calibri" pitchFamily="34" charset="0"/>
                        </a:rPr>
                        <a:t>:</a:t>
                      </a:r>
                      <a:endParaRPr lang="sk-SK" sz="1200" dirty="0">
                        <a:solidFill>
                          <a:srgbClr val="365F91"/>
                        </a:solidFill>
                        <a:latin typeface="Calibri" pitchFamily="34" charset="0"/>
                        <a:ea typeface="Times New Roman"/>
                      </a:endParaRPr>
                    </a:p>
                  </a:txBody>
                  <a:tcPr marL="68580" marR="68580" marT="0" marB="0"/>
                </a:tc>
                <a:tc hMerge="1">
                  <a:txBody>
                    <a:bodyPr/>
                    <a:lstStyle/>
                    <a:p>
                      <a:endParaRPr lang="sk-SK"/>
                    </a:p>
                  </a:txBody>
                  <a:tcPr/>
                </a:tc>
              </a:tr>
              <a:tr h="335915">
                <a:tc>
                  <a:txBody>
                    <a:bodyPr/>
                    <a:lstStyle/>
                    <a:p>
                      <a:pPr algn="ctr">
                        <a:lnSpc>
                          <a:spcPts val="1200"/>
                        </a:lnSpc>
                        <a:spcAft>
                          <a:spcPts val="0"/>
                        </a:spcAft>
                      </a:pPr>
                      <a:r>
                        <a:rPr lang="sk-SK" sz="1000">
                          <a:latin typeface="Calibri" pitchFamily="34" charset="0"/>
                        </a:rPr>
                        <a:t>Motor</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M - 462 RF</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Výkon</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dirty="0" smtClean="0">
                          <a:latin typeface="Calibri" pitchFamily="34" charset="0"/>
                        </a:rPr>
                        <a:t>232 </a:t>
                      </a:r>
                      <a:r>
                        <a:rPr lang="sk-SK" sz="1000" dirty="0">
                          <a:latin typeface="Calibri" pitchFamily="34" charset="0"/>
                        </a:rPr>
                        <a:t>kW</a:t>
                      </a:r>
                      <a:endParaRPr lang="sk-SK" sz="1200" dirty="0">
                        <a:solidFill>
                          <a:srgbClr val="365F91"/>
                        </a:solidFill>
                        <a:latin typeface="Calibri" pitchFamily="34" charset="0"/>
                        <a:ea typeface="Times New Roman"/>
                      </a:endParaRPr>
                    </a:p>
                  </a:txBody>
                  <a:tcPr marL="68580" marR="68580" marT="0" marB="0" anchor="ctr"/>
                </a:tc>
              </a:tr>
              <a:tr h="335915">
                <a:tc>
                  <a:txBody>
                    <a:bodyPr/>
                    <a:lstStyle/>
                    <a:p>
                      <a:pPr algn="ctr">
                        <a:lnSpc>
                          <a:spcPts val="1200"/>
                        </a:lnSpc>
                        <a:spcAft>
                          <a:spcPts val="0"/>
                        </a:spcAft>
                      </a:pPr>
                      <a:r>
                        <a:rPr lang="sk-SK" sz="1000">
                          <a:latin typeface="Calibri" pitchFamily="34" charset="0"/>
                        </a:rPr>
                        <a:t>Hlavná palivová nádrž</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250 l</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Prídavné palivové nádrže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250 l</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Vytrvalosť</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3,5 hod.</a:t>
                      </a:r>
                      <a:endParaRPr lang="sk-SK" sz="1200">
                        <a:solidFill>
                          <a:srgbClr val="365F91"/>
                        </a:solidFill>
                        <a:latin typeface="Calibri" pitchFamily="34" charset="0"/>
                        <a:ea typeface="Times New Roman"/>
                      </a:endParaRPr>
                    </a:p>
                  </a:txBody>
                  <a:tcPr marL="68580" marR="68580" marT="0" marB="0" anchor="ctr"/>
                </a:tc>
              </a:tr>
              <a:tr h="335915">
                <a:tc>
                  <a:txBody>
                    <a:bodyPr/>
                    <a:lstStyle/>
                    <a:p>
                      <a:pPr algn="ctr">
                        <a:lnSpc>
                          <a:spcPts val="1200"/>
                        </a:lnSpc>
                        <a:spcAft>
                          <a:spcPts val="0"/>
                        </a:spcAft>
                      </a:pPr>
                      <a:r>
                        <a:rPr lang="sk-SK" sz="1000">
                          <a:latin typeface="Calibri" pitchFamily="34" charset="0"/>
                        </a:rPr>
                        <a:t>Hmotnosť prázdneho lietadla</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970 kg</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Maximálna vzletová hmotnosť</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1850 kg</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Rozpätie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12,23 m</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Nádrž na chemikálie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700 l</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Pracovná rýchlosť</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dirty="0">
                          <a:latin typeface="Calibri" pitchFamily="34" charset="0"/>
                        </a:rPr>
                        <a:t>120 km. h</a:t>
                      </a:r>
                      <a:r>
                        <a:rPr lang="sk-SK" sz="1000" baseline="30000" dirty="0">
                          <a:latin typeface="Calibri" pitchFamily="34" charset="0"/>
                        </a:rPr>
                        <a:t>-1</a:t>
                      </a:r>
                      <a:endParaRPr lang="sk-SK" sz="1200" baseline="30000" dirty="0">
                        <a:solidFill>
                          <a:srgbClr val="365F91"/>
                        </a:solidFill>
                        <a:latin typeface="Calibri" pitchFamily="34" charset="0"/>
                        <a:ea typeface="Times New Roman"/>
                      </a:endParaRPr>
                    </a:p>
                  </a:txBody>
                  <a:tcPr marL="68580" marR="68580" marT="0" marB="0" anchor="ctr"/>
                </a:tc>
              </a:tr>
            </a:tbl>
          </a:graphicData>
        </a:graphic>
      </p:graphicFrame>
      <p:graphicFrame>
        <p:nvGraphicFramePr>
          <p:cNvPr id="6" name="Tabuľka 5"/>
          <p:cNvGraphicFramePr>
            <a:graphicFrameLocks noGrp="1"/>
          </p:cNvGraphicFramePr>
          <p:nvPr/>
        </p:nvGraphicFramePr>
        <p:xfrm>
          <a:off x="6715140" y="2428868"/>
          <a:ext cx="2129155" cy="3937635"/>
        </p:xfrm>
        <a:graphic>
          <a:graphicData uri="http://schemas.openxmlformats.org/drawingml/2006/table">
            <a:tbl>
              <a:tblPr>
                <a:tableStyleId>{69CF1AB2-1976-4502-BF36-3FF5EA218861}</a:tableStyleId>
              </a:tblPr>
              <a:tblGrid>
                <a:gridCol w="1064260"/>
                <a:gridCol w="1064895"/>
              </a:tblGrid>
              <a:tr h="335915">
                <a:tc gridSpan="2">
                  <a:txBody>
                    <a:bodyPr/>
                    <a:lstStyle/>
                    <a:p>
                      <a:pPr algn="ctr">
                        <a:lnSpc>
                          <a:spcPts val="1200"/>
                        </a:lnSpc>
                        <a:spcAft>
                          <a:spcPts val="0"/>
                        </a:spcAft>
                      </a:pPr>
                      <a:r>
                        <a:rPr lang="sk-SK" sz="1000" dirty="0">
                          <a:latin typeface="Calibri" pitchFamily="34" charset="0"/>
                        </a:rPr>
                        <a:t>Základné technické údaje lietadla   </a:t>
                      </a:r>
                      <a:r>
                        <a:rPr lang="sk-SK" sz="1000" dirty="0" smtClean="0">
                          <a:latin typeface="Calibri" pitchFamily="34" charset="0"/>
                        </a:rPr>
                        <a:t>    Z-137 </a:t>
                      </a:r>
                      <a:r>
                        <a:rPr lang="sk-SK" sz="1000" dirty="0">
                          <a:latin typeface="Calibri" pitchFamily="34" charset="0"/>
                        </a:rPr>
                        <a:t>T </a:t>
                      </a:r>
                      <a:r>
                        <a:rPr lang="sk-SK" sz="1000" dirty="0" err="1">
                          <a:latin typeface="Calibri" pitchFamily="34" charset="0"/>
                        </a:rPr>
                        <a:t>Turbočmelák</a:t>
                      </a:r>
                      <a:r>
                        <a:rPr lang="sk-SK" sz="1000" dirty="0">
                          <a:latin typeface="Calibri" pitchFamily="34" charset="0"/>
                        </a:rPr>
                        <a:t>:</a:t>
                      </a:r>
                      <a:endParaRPr lang="sk-SK" sz="1200" dirty="0">
                        <a:solidFill>
                          <a:srgbClr val="365F91"/>
                        </a:solidFill>
                        <a:latin typeface="Calibri" pitchFamily="34" charset="0"/>
                        <a:ea typeface="Times New Roman"/>
                      </a:endParaRPr>
                    </a:p>
                  </a:txBody>
                  <a:tcPr marL="68580" marR="68580" marT="0" marB="0"/>
                </a:tc>
                <a:tc hMerge="1">
                  <a:txBody>
                    <a:bodyPr/>
                    <a:lstStyle/>
                    <a:p>
                      <a:endParaRPr lang="sk-SK"/>
                    </a:p>
                  </a:txBody>
                  <a:tcPr/>
                </a:tc>
              </a:tr>
              <a:tr h="335915">
                <a:tc>
                  <a:txBody>
                    <a:bodyPr/>
                    <a:lstStyle/>
                    <a:p>
                      <a:pPr algn="ctr">
                        <a:lnSpc>
                          <a:spcPts val="1200"/>
                        </a:lnSpc>
                        <a:spcAft>
                          <a:spcPts val="0"/>
                        </a:spcAft>
                      </a:pPr>
                      <a:r>
                        <a:rPr lang="sk-SK" sz="1000">
                          <a:latin typeface="Calibri" pitchFamily="34" charset="0"/>
                        </a:rPr>
                        <a:t>Motor</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Walter M601 Z</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Výkon</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360 kW</a:t>
                      </a:r>
                      <a:endParaRPr lang="sk-SK" sz="1200">
                        <a:solidFill>
                          <a:srgbClr val="365F91"/>
                        </a:solidFill>
                        <a:latin typeface="Calibri" pitchFamily="34" charset="0"/>
                        <a:ea typeface="Times New Roman"/>
                      </a:endParaRPr>
                    </a:p>
                  </a:txBody>
                  <a:tcPr marL="68580" marR="68580" marT="0" marB="0" anchor="ctr"/>
                </a:tc>
              </a:tr>
              <a:tr h="335915">
                <a:tc>
                  <a:txBody>
                    <a:bodyPr/>
                    <a:lstStyle/>
                    <a:p>
                      <a:pPr algn="ctr">
                        <a:lnSpc>
                          <a:spcPts val="1200"/>
                        </a:lnSpc>
                        <a:spcAft>
                          <a:spcPts val="0"/>
                        </a:spcAft>
                      </a:pPr>
                      <a:r>
                        <a:rPr lang="sk-SK" sz="1000">
                          <a:latin typeface="Calibri" pitchFamily="34" charset="0"/>
                        </a:rPr>
                        <a:t>Hlavná palivová nádrž</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350 l</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Prídavné palivové nádrže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500 l</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Vytrvalosť</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1,5 hod.</a:t>
                      </a:r>
                      <a:endParaRPr lang="sk-SK" sz="1200">
                        <a:solidFill>
                          <a:srgbClr val="365F91"/>
                        </a:solidFill>
                        <a:latin typeface="Calibri" pitchFamily="34" charset="0"/>
                        <a:ea typeface="Times New Roman"/>
                      </a:endParaRPr>
                    </a:p>
                  </a:txBody>
                  <a:tcPr marL="68580" marR="68580" marT="0" marB="0" anchor="ctr"/>
                </a:tc>
              </a:tr>
              <a:tr h="335915">
                <a:tc>
                  <a:txBody>
                    <a:bodyPr/>
                    <a:lstStyle/>
                    <a:p>
                      <a:pPr algn="ctr">
                        <a:lnSpc>
                          <a:spcPts val="1200"/>
                        </a:lnSpc>
                        <a:spcAft>
                          <a:spcPts val="0"/>
                        </a:spcAft>
                      </a:pPr>
                      <a:r>
                        <a:rPr lang="sk-SK" sz="1000">
                          <a:latin typeface="Calibri" pitchFamily="34" charset="0"/>
                        </a:rPr>
                        <a:t>Hmotnosť prázdneho lietadla</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1200 kg</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Maximálna vzletová hmotnosť</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2400 kg</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Rozpätie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12,72 m</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Nádrž na chemikálie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1000 l</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Pracovná rýchlosť</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dirty="0" smtClean="0">
                          <a:latin typeface="Calibri" pitchFamily="34" charset="0"/>
                        </a:rPr>
                        <a:t>145-165  km.h</a:t>
                      </a:r>
                      <a:r>
                        <a:rPr lang="sk-SK" sz="1000" baseline="30000" dirty="0" smtClean="0">
                          <a:latin typeface="Calibri" pitchFamily="34" charset="0"/>
                        </a:rPr>
                        <a:t>-</a:t>
                      </a:r>
                      <a:r>
                        <a:rPr lang="sk-SK" sz="900" baseline="30000" dirty="0" smtClean="0">
                          <a:latin typeface="Calibri" pitchFamily="34" charset="0"/>
                        </a:rPr>
                        <a:t>1</a:t>
                      </a:r>
                      <a:endParaRPr lang="sk-SK" sz="900" dirty="0">
                        <a:solidFill>
                          <a:srgbClr val="365F91"/>
                        </a:solidFill>
                        <a:latin typeface="Calibri" pitchFamily="34" charset="0"/>
                        <a:ea typeface="Times New Roman"/>
                      </a:endParaRPr>
                    </a:p>
                  </a:txBody>
                  <a:tcPr marL="68580" marR="68580" marT="0" marB="0" anchor="ctr"/>
                </a:tc>
              </a:tr>
            </a:tbl>
          </a:graphicData>
        </a:graphic>
      </p:graphicFrame>
      <p:pic>
        <p:nvPicPr>
          <p:cNvPr id="11265" name="Picture 1"/>
          <p:cNvPicPr>
            <a:picLocks noChangeAspect="1" noChangeArrowheads="1"/>
          </p:cNvPicPr>
          <p:nvPr/>
        </p:nvPicPr>
        <p:blipFill>
          <a:blip r:embed="rId3" cstate="print"/>
          <a:stretch>
            <a:fillRect/>
          </a:stretch>
        </p:blipFill>
        <p:spPr bwMode="auto">
          <a:xfrm>
            <a:off x="2714612" y="2334024"/>
            <a:ext cx="2928958" cy="1952232"/>
          </a:xfrm>
          <a:prstGeom prst="rect">
            <a:avLst/>
          </a:prstGeom>
          <a:noFill/>
          <a:ln w="9525">
            <a:noFill/>
            <a:miter lim="800000"/>
            <a:headEnd/>
            <a:tailEnd/>
          </a:ln>
        </p:spPr>
      </p:pic>
      <p:pic>
        <p:nvPicPr>
          <p:cNvPr id="11266" name="Picture 2"/>
          <p:cNvPicPr>
            <a:picLocks noChangeAspect="1" noChangeArrowheads="1"/>
          </p:cNvPicPr>
          <p:nvPr/>
        </p:nvPicPr>
        <p:blipFill>
          <a:blip r:embed="rId4" cstate="print"/>
          <a:stretch>
            <a:fillRect/>
          </a:stretch>
        </p:blipFill>
        <p:spPr bwMode="auto">
          <a:xfrm>
            <a:off x="3500431" y="4505113"/>
            <a:ext cx="3000396" cy="19994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457200" y="1518035"/>
            <a:ext cx="4114800" cy="4625609"/>
          </a:xfrm>
        </p:spPr>
        <p:txBody>
          <a:bodyPr/>
          <a:lstStyle/>
          <a:p>
            <a:r>
              <a:rPr lang="sk-SK" dirty="0" smtClean="0">
                <a:latin typeface="Calibri" pitchFamily="34" charset="0"/>
              </a:rPr>
              <a:t>PZL M-18 </a:t>
            </a:r>
            <a:r>
              <a:rPr lang="sk-SK" cap="small" dirty="0" smtClean="0">
                <a:latin typeface="Calibri" pitchFamily="34" charset="0"/>
              </a:rPr>
              <a:t>Dromadér</a:t>
            </a:r>
            <a:endParaRPr lang="sk-SK" cap="small" dirty="0">
              <a:latin typeface="Calibri" pitchFamily="34" charset="0"/>
            </a:endParaRPr>
          </a:p>
        </p:txBody>
      </p:sp>
      <p:sp>
        <p:nvSpPr>
          <p:cNvPr id="5" name="Nadpis 4"/>
          <p:cNvSpPr>
            <a:spLocks noGrp="1"/>
          </p:cNvSpPr>
          <p:nvPr>
            <p:ph type="title"/>
          </p:nvPr>
        </p:nvSpPr>
        <p:spPr/>
        <p:txBody>
          <a:bodyPr>
            <a:normAutofit fontScale="90000"/>
          </a:bodyPr>
          <a:lstStyle/>
          <a:p>
            <a:r>
              <a:rPr lang="sk-SK" dirty="0" smtClean="0"/>
              <a:t>Lietadlá využívané pre poľnohospodárske práce</a:t>
            </a:r>
            <a:endParaRPr lang="sk-SK" dirty="0"/>
          </a:p>
        </p:txBody>
      </p:sp>
      <p:sp>
        <p:nvSpPr>
          <p:cNvPr id="6" name="Zástupný symbol obsahu 2"/>
          <p:cNvSpPr txBox="1">
            <a:spLocks/>
          </p:cNvSpPr>
          <p:nvPr/>
        </p:nvSpPr>
        <p:spPr>
          <a:xfrm>
            <a:off x="4886356" y="1500174"/>
            <a:ext cx="4114800" cy="4625609"/>
          </a:xfrm>
          <a:prstGeom prst="rect">
            <a:avLst/>
          </a:prstGeom>
        </p:spPr>
        <p:txBody>
          <a:bodyPr vert="horz" lIns="54864" tIns="91440" rtlCol="0">
            <a:normAutofit/>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2"/>
              <a:buChar char=""/>
              <a:tabLst/>
              <a:defRPr/>
            </a:pPr>
            <a:r>
              <a:rPr kumimoji="0" lang="sk-SK" sz="3200" b="0" i="0" u="none" strike="noStrike" kern="1200" cap="none" spc="0" normalizeH="0" baseline="0" noProof="0" dirty="0" smtClean="0">
                <a:ln>
                  <a:noFill/>
                </a:ln>
                <a:solidFill>
                  <a:schemeClr val="tx1"/>
                </a:solidFill>
                <a:effectLst/>
                <a:uLnTx/>
                <a:uFillTx/>
                <a:latin typeface="Calibri" pitchFamily="34" charset="0"/>
              </a:rPr>
              <a:t>Air </a:t>
            </a:r>
            <a:r>
              <a:rPr kumimoji="0" lang="sk-SK" sz="3200" b="0" i="0" u="none" strike="noStrike" kern="1200" cap="none" spc="0" normalizeH="0" baseline="0" noProof="0" dirty="0" err="1" smtClean="0">
                <a:ln>
                  <a:noFill/>
                </a:ln>
                <a:solidFill>
                  <a:schemeClr val="tx1"/>
                </a:solidFill>
                <a:effectLst/>
                <a:uLnTx/>
                <a:uFillTx/>
                <a:latin typeface="Calibri" pitchFamily="34" charset="0"/>
              </a:rPr>
              <a:t>Tractor</a:t>
            </a:r>
            <a:r>
              <a:rPr kumimoji="0" lang="sk-SK" sz="3200" b="0" i="0" u="none" strike="noStrike" kern="1200" cap="none" spc="0" normalizeH="0" baseline="0" noProof="0" dirty="0" smtClean="0">
                <a:ln>
                  <a:noFill/>
                </a:ln>
                <a:solidFill>
                  <a:schemeClr val="tx1"/>
                </a:solidFill>
                <a:effectLst/>
                <a:uLnTx/>
                <a:uFillTx/>
                <a:latin typeface="Calibri" pitchFamily="34" charset="0"/>
              </a:rPr>
              <a:t> AT-802A</a:t>
            </a:r>
            <a:endParaRPr kumimoji="0" lang="sk-SK" sz="3200" b="0" i="0" u="none" strike="noStrike" kern="1200" cap="none" spc="0" normalizeH="0" baseline="0" noProof="0" dirty="0">
              <a:ln>
                <a:noFill/>
              </a:ln>
              <a:solidFill>
                <a:schemeClr val="tx1"/>
              </a:solidFill>
              <a:effectLst/>
              <a:uLnTx/>
              <a:uFillTx/>
              <a:latin typeface="Calibri" pitchFamily="34" charset="0"/>
            </a:endParaRPr>
          </a:p>
        </p:txBody>
      </p:sp>
      <p:graphicFrame>
        <p:nvGraphicFramePr>
          <p:cNvPr id="15" name="Tabuľka 14"/>
          <p:cNvGraphicFramePr>
            <a:graphicFrameLocks noGrp="1"/>
          </p:cNvGraphicFramePr>
          <p:nvPr/>
        </p:nvGraphicFramePr>
        <p:xfrm>
          <a:off x="357158" y="2500306"/>
          <a:ext cx="2129155" cy="3622675"/>
        </p:xfrm>
        <a:graphic>
          <a:graphicData uri="http://schemas.openxmlformats.org/drawingml/2006/table">
            <a:tbl>
              <a:tblPr>
                <a:tableStyleId>{69CF1AB2-1976-4502-BF36-3FF5EA218861}</a:tableStyleId>
              </a:tblPr>
              <a:tblGrid>
                <a:gridCol w="1064260"/>
                <a:gridCol w="1064895"/>
              </a:tblGrid>
              <a:tr h="335915">
                <a:tc gridSpan="2">
                  <a:txBody>
                    <a:bodyPr/>
                    <a:lstStyle/>
                    <a:p>
                      <a:pPr algn="ctr">
                        <a:lnSpc>
                          <a:spcPts val="1200"/>
                        </a:lnSpc>
                        <a:spcAft>
                          <a:spcPts val="0"/>
                        </a:spcAft>
                      </a:pPr>
                      <a:r>
                        <a:rPr lang="sk-SK" sz="1000" dirty="0">
                          <a:latin typeface="Calibri" pitchFamily="34" charset="0"/>
                        </a:rPr>
                        <a:t>Základné technické údaje lietadla    </a:t>
                      </a:r>
                      <a:r>
                        <a:rPr lang="sk-SK" sz="1200" dirty="0">
                          <a:latin typeface="Calibri" pitchFamily="34" charset="0"/>
                        </a:rPr>
                        <a:t> </a:t>
                      </a:r>
                      <a:r>
                        <a:rPr lang="sk-SK" sz="1000" dirty="0">
                          <a:latin typeface="Calibri" pitchFamily="34" charset="0"/>
                        </a:rPr>
                        <a:t>PZL M-18 Dromadér:</a:t>
                      </a:r>
                      <a:endParaRPr lang="sk-SK" sz="1200" dirty="0">
                        <a:solidFill>
                          <a:srgbClr val="365F91"/>
                        </a:solidFill>
                        <a:latin typeface="Calibri" pitchFamily="34" charset="0"/>
                        <a:ea typeface="Times New Roman"/>
                      </a:endParaRPr>
                    </a:p>
                  </a:txBody>
                  <a:tcPr marL="68580" marR="68580" marT="0" marB="0"/>
                </a:tc>
                <a:tc hMerge="1">
                  <a:txBody>
                    <a:bodyPr/>
                    <a:lstStyle/>
                    <a:p>
                      <a:endParaRPr lang="sk-SK"/>
                    </a:p>
                  </a:txBody>
                  <a:tcPr/>
                </a:tc>
              </a:tr>
              <a:tr h="335915">
                <a:tc>
                  <a:txBody>
                    <a:bodyPr/>
                    <a:lstStyle/>
                    <a:p>
                      <a:pPr algn="ctr">
                        <a:lnSpc>
                          <a:spcPts val="1200"/>
                        </a:lnSpc>
                        <a:spcAft>
                          <a:spcPts val="0"/>
                        </a:spcAft>
                      </a:pPr>
                      <a:r>
                        <a:rPr lang="sk-SK" sz="1000">
                          <a:latin typeface="Calibri" pitchFamily="34" charset="0"/>
                        </a:rPr>
                        <a:t>Motor</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AŠ-62 IR</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Výkon</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721 kW</a:t>
                      </a:r>
                      <a:endParaRPr lang="sk-SK" sz="1200">
                        <a:solidFill>
                          <a:srgbClr val="365F91"/>
                        </a:solidFill>
                        <a:latin typeface="Calibri" pitchFamily="34" charset="0"/>
                        <a:ea typeface="Times New Roman"/>
                      </a:endParaRPr>
                    </a:p>
                  </a:txBody>
                  <a:tcPr marL="68580" marR="68580" marT="0" marB="0" anchor="ctr"/>
                </a:tc>
              </a:tr>
              <a:tr h="335915">
                <a:tc>
                  <a:txBody>
                    <a:bodyPr/>
                    <a:lstStyle/>
                    <a:p>
                      <a:pPr algn="ctr">
                        <a:lnSpc>
                          <a:spcPts val="1200"/>
                        </a:lnSpc>
                        <a:spcAft>
                          <a:spcPts val="0"/>
                        </a:spcAft>
                      </a:pPr>
                      <a:r>
                        <a:rPr lang="sk-SK" sz="1000">
                          <a:latin typeface="Calibri" pitchFamily="34" charset="0"/>
                        </a:rPr>
                        <a:t>Objem palivových nádrží</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726 l</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Dolet</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1000 km</a:t>
                      </a:r>
                      <a:endParaRPr lang="sk-SK" sz="1200">
                        <a:solidFill>
                          <a:srgbClr val="365F91"/>
                        </a:solidFill>
                        <a:latin typeface="Calibri" pitchFamily="34" charset="0"/>
                        <a:ea typeface="Times New Roman"/>
                      </a:endParaRPr>
                    </a:p>
                  </a:txBody>
                  <a:tcPr marL="68580" marR="68580" marT="0" marB="0" anchor="ctr"/>
                </a:tc>
              </a:tr>
              <a:tr h="335915">
                <a:tc>
                  <a:txBody>
                    <a:bodyPr/>
                    <a:lstStyle/>
                    <a:p>
                      <a:pPr algn="ctr">
                        <a:lnSpc>
                          <a:spcPts val="1200"/>
                        </a:lnSpc>
                        <a:spcAft>
                          <a:spcPts val="0"/>
                        </a:spcAft>
                      </a:pPr>
                      <a:r>
                        <a:rPr lang="sk-SK" sz="1000">
                          <a:latin typeface="Calibri" pitchFamily="34" charset="0"/>
                        </a:rPr>
                        <a:t>Hmotnosť prázdneho lietadla</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2560 kg</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Maximálna vzletová hmotnosť</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4200 kg</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Rozpätie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17,7 m</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Nádrž na chemikálie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2500 l</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dirty="0">
                          <a:latin typeface="Calibri" pitchFamily="34" charset="0"/>
                        </a:rPr>
                        <a:t>Pracovná rýchlosť</a:t>
                      </a:r>
                      <a:endParaRPr lang="sk-SK" sz="1200" dirty="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dirty="0">
                          <a:latin typeface="Calibri" pitchFamily="34" charset="0"/>
                        </a:rPr>
                        <a:t>170-200  km. h</a:t>
                      </a:r>
                      <a:r>
                        <a:rPr lang="sk-SK" sz="1000" baseline="30000" dirty="0">
                          <a:latin typeface="Calibri" pitchFamily="34" charset="0"/>
                        </a:rPr>
                        <a:t>-1</a:t>
                      </a:r>
                      <a:endParaRPr lang="sk-SK" sz="1200" baseline="30000" dirty="0">
                        <a:solidFill>
                          <a:srgbClr val="365F91"/>
                        </a:solidFill>
                        <a:latin typeface="Calibri" pitchFamily="34" charset="0"/>
                        <a:ea typeface="Times New Roman"/>
                      </a:endParaRPr>
                    </a:p>
                  </a:txBody>
                  <a:tcPr marL="68580" marR="68580" marT="0" marB="0" anchor="ctr"/>
                </a:tc>
              </a:tr>
            </a:tbl>
          </a:graphicData>
        </a:graphic>
      </p:graphicFrame>
      <p:graphicFrame>
        <p:nvGraphicFramePr>
          <p:cNvPr id="16" name="Tabuľka 15"/>
          <p:cNvGraphicFramePr>
            <a:graphicFrameLocks noGrp="1"/>
          </p:cNvGraphicFramePr>
          <p:nvPr/>
        </p:nvGraphicFramePr>
        <p:xfrm>
          <a:off x="6643702" y="2500306"/>
          <a:ext cx="2129155" cy="3622675"/>
        </p:xfrm>
        <a:graphic>
          <a:graphicData uri="http://schemas.openxmlformats.org/drawingml/2006/table">
            <a:tbl>
              <a:tblPr>
                <a:tableStyleId>{69CF1AB2-1976-4502-BF36-3FF5EA218861}</a:tableStyleId>
              </a:tblPr>
              <a:tblGrid>
                <a:gridCol w="1064260"/>
                <a:gridCol w="1064895"/>
              </a:tblGrid>
              <a:tr h="335915">
                <a:tc gridSpan="2">
                  <a:txBody>
                    <a:bodyPr/>
                    <a:lstStyle/>
                    <a:p>
                      <a:pPr algn="ctr">
                        <a:lnSpc>
                          <a:spcPts val="1200"/>
                        </a:lnSpc>
                        <a:spcAft>
                          <a:spcPts val="0"/>
                        </a:spcAft>
                      </a:pPr>
                      <a:r>
                        <a:rPr lang="sk-SK" sz="1000" dirty="0">
                          <a:latin typeface="Calibri" pitchFamily="34" charset="0"/>
                        </a:rPr>
                        <a:t>Základné technické údaje lietadla    </a:t>
                      </a:r>
                      <a:r>
                        <a:rPr lang="sk-SK" sz="1200" dirty="0">
                          <a:latin typeface="Calibri" pitchFamily="34" charset="0"/>
                        </a:rPr>
                        <a:t>  </a:t>
                      </a:r>
                      <a:r>
                        <a:rPr lang="sk-SK" sz="1000" dirty="0">
                          <a:latin typeface="Calibri" pitchFamily="34" charset="0"/>
                        </a:rPr>
                        <a:t>Air </a:t>
                      </a:r>
                      <a:r>
                        <a:rPr lang="sk-SK" sz="1000" dirty="0" err="1">
                          <a:latin typeface="Calibri" pitchFamily="34" charset="0"/>
                        </a:rPr>
                        <a:t>Tractor</a:t>
                      </a:r>
                      <a:r>
                        <a:rPr lang="sk-SK" sz="1000" dirty="0">
                          <a:latin typeface="Calibri" pitchFamily="34" charset="0"/>
                        </a:rPr>
                        <a:t> AT-802A:</a:t>
                      </a:r>
                      <a:endParaRPr lang="sk-SK" sz="1200" dirty="0">
                        <a:solidFill>
                          <a:srgbClr val="365F91"/>
                        </a:solidFill>
                        <a:latin typeface="Calibri" pitchFamily="34" charset="0"/>
                        <a:ea typeface="Times New Roman"/>
                      </a:endParaRPr>
                    </a:p>
                  </a:txBody>
                  <a:tcPr marL="68580" marR="68580" marT="0" marB="0"/>
                </a:tc>
                <a:tc hMerge="1">
                  <a:txBody>
                    <a:bodyPr/>
                    <a:lstStyle/>
                    <a:p>
                      <a:endParaRPr lang="sk-SK"/>
                    </a:p>
                  </a:txBody>
                  <a:tcPr/>
                </a:tc>
              </a:tr>
              <a:tr h="335915">
                <a:tc>
                  <a:txBody>
                    <a:bodyPr/>
                    <a:lstStyle/>
                    <a:p>
                      <a:pPr algn="ctr">
                        <a:lnSpc>
                          <a:spcPts val="1200"/>
                        </a:lnSpc>
                        <a:spcAft>
                          <a:spcPts val="0"/>
                        </a:spcAft>
                      </a:pPr>
                      <a:r>
                        <a:rPr lang="sk-SK" sz="1000">
                          <a:latin typeface="Calibri" pitchFamily="34" charset="0"/>
                        </a:rPr>
                        <a:t>Motor</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P&amp;W PT6A-65AG</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Výkon</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897 kW</a:t>
                      </a:r>
                      <a:endParaRPr lang="sk-SK" sz="1200">
                        <a:solidFill>
                          <a:srgbClr val="365F91"/>
                        </a:solidFill>
                        <a:latin typeface="Calibri" pitchFamily="34" charset="0"/>
                        <a:ea typeface="Times New Roman"/>
                      </a:endParaRPr>
                    </a:p>
                  </a:txBody>
                  <a:tcPr marL="68580" marR="68580" marT="0" marB="0" anchor="ctr"/>
                </a:tc>
              </a:tr>
              <a:tr h="335915">
                <a:tc>
                  <a:txBody>
                    <a:bodyPr/>
                    <a:lstStyle/>
                    <a:p>
                      <a:pPr algn="ctr">
                        <a:lnSpc>
                          <a:spcPts val="1200"/>
                        </a:lnSpc>
                        <a:spcAft>
                          <a:spcPts val="0"/>
                        </a:spcAft>
                      </a:pPr>
                      <a:r>
                        <a:rPr lang="sk-SK" sz="1000">
                          <a:latin typeface="Calibri" pitchFamily="34" charset="0"/>
                        </a:rPr>
                        <a:t>Objem palivových nádrží</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961 l</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Dolet</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982 km</a:t>
                      </a:r>
                      <a:endParaRPr lang="sk-SK" sz="1200">
                        <a:solidFill>
                          <a:srgbClr val="365F91"/>
                        </a:solidFill>
                        <a:latin typeface="Calibri" pitchFamily="34" charset="0"/>
                        <a:ea typeface="Times New Roman"/>
                      </a:endParaRPr>
                    </a:p>
                  </a:txBody>
                  <a:tcPr marL="68580" marR="68580" marT="0" marB="0" anchor="ctr"/>
                </a:tc>
              </a:tr>
              <a:tr h="335915">
                <a:tc>
                  <a:txBody>
                    <a:bodyPr/>
                    <a:lstStyle/>
                    <a:p>
                      <a:pPr algn="ctr">
                        <a:lnSpc>
                          <a:spcPts val="1200"/>
                        </a:lnSpc>
                        <a:spcAft>
                          <a:spcPts val="0"/>
                        </a:spcAft>
                      </a:pPr>
                      <a:r>
                        <a:rPr lang="sk-SK" sz="1000">
                          <a:latin typeface="Calibri" pitchFamily="34" charset="0"/>
                        </a:rPr>
                        <a:t>Hmotnosť prázdneho lietadla</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2 951 kg</a:t>
                      </a:r>
                      <a:endParaRPr lang="sk-SK" sz="1200">
                        <a:solidFill>
                          <a:srgbClr val="365F91"/>
                        </a:solidFill>
                        <a:latin typeface="Calibri" pitchFamily="34" charset="0"/>
                        <a:ea typeface="Times New Roman"/>
                      </a:endParaRPr>
                    </a:p>
                  </a:txBody>
                  <a:tcPr marL="68580" marR="68580" marT="0" marB="0" anchor="ctr"/>
                </a:tc>
              </a:tr>
              <a:tr h="314960">
                <a:tc>
                  <a:txBody>
                    <a:bodyPr/>
                    <a:lstStyle/>
                    <a:p>
                      <a:pPr algn="ctr">
                        <a:lnSpc>
                          <a:spcPts val="1200"/>
                        </a:lnSpc>
                        <a:spcAft>
                          <a:spcPts val="0"/>
                        </a:spcAft>
                      </a:pPr>
                      <a:r>
                        <a:rPr lang="sk-SK" sz="1000">
                          <a:latin typeface="Calibri" pitchFamily="34" charset="0"/>
                        </a:rPr>
                        <a:t>Maximálna vzletová hmotnosť</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7 257 kg</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Rozpätie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18,04 m</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Nádrž na chemikálie</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a:latin typeface="Calibri" pitchFamily="34" charset="0"/>
                        </a:rPr>
                        <a:t>3 028 l</a:t>
                      </a:r>
                      <a:endParaRPr lang="sk-SK" sz="1200">
                        <a:solidFill>
                          <a:srgbClr val="365F91"/>
                        </a:solidFill>
                        <a:latin typeface="Calibri" pitchFamily="34" charset="0"/>
                        <a:ea typeface="Times New Roman"/>
                      </a:endParaRPr>
                    </a:p>
                  </a:txBody>
                  <a:tcPr marL="68580" marR="68580" marT="0" marB="0" anchor="ctr"/>
                </a:tc>
              </a:tr>
              <a:tr h="356870">
                <a:tc>
                  <a:txBody>
                    <a:bodyPr/>
                    <a:lstStyle/>
                    <a:p>
                      <a:pPr algn="ctr">
                        <a:lnSpc>
                          <a:spcPts val="1200"/>
                        </a:lnSpc>
                        <a:spcAft>
                          <a:spcPts val="0"/>
                        </a:spcAft>
                      </a:pPr>
                      <a:r>
                        <a:rPr lang="sk-SK" sz="1000">
                          <a:latin typeface="Calibri" pitchFamily="34" charset="0"/>
                        </a:rPr>
                        <a:t>Pracovná rýchlosť</a:t>
                      </a:r>
                      <a:endParaRPr lang="sk-SK" sz="1200">
                        <a:solidFill>
                          <a:srgbClr val="365F91"/>
                        </a:solidFill>
                        <a:latin typeface="Calibri" pitchFamily="34" charset="0"/>
                        <a:ea typeface="Times New Roman"/>
                      </a:endParaRPr>
                    </a:p>
                  </a:txBody>
                  <a:tcPr marL="68580" marR="68580" marT="0" marB="0" anchor="ctr"/>
                </a:tc>
                <a:tc>
                  <a:txBody>
                    <a:bodyPr/>
                    <a:lstStyle/>
                    <a:p>
                      <a:pPr algn="ctr">
                        <a:lnSpc>
                          <a:spcPts val="1200"/>
                        </a:lnSpc>
                        <a:spcAft>
                          <a:spcPts val="0"/>
                        </a:spcAft>
                      </a:pPr>
                      <a:r>
                        <a:rPr lang="sk-SK" sz="1000" dirty="0">
                          <a:latin typeface="Calibri" pitchFamily="34" charset="0"/>
                        </a:rPr>
                        <a:t>209-257 km. h</a:t>
                      </a:r>
                      <a:r>
                        <a:rPr lang="sk-SK" sz="1000" baseline="30000" dirty="0">
                          <a:latin typeface="Calibri" pitchFamily="34" charset="0"/>
                        </a:rPr>
                        <a:t>-1</a:t>
                      </a:r>
                      <a:endParaRPr lang="sk-SK" sz="1200" baseline="30000" dirty="0">
                        <a:solidFill>
                          <a:srgbClr val="365F91"/>
                        </a:solidFill>
                        <a:latin typeface="Calibri" pitchFamily="34" charset="0"/>
                        <a:ea typeface="Times New Roman"/>
                      </a:endParaRPr>
                    </a:p>
                  </a:txBody>
                  <a:tcPr marL="68580" marR="68580" marT="0" marB="0" anchor="ctr"/>
                </a:tc>
              </a:tr>
            </a:tbl>
          </a:graphicData>
        </a:graphic>
      </p:graphicFrame>
      <p:pic>
        <p:nvPicPr>
          <p:cNvPr id="10251" name="Picture 11"/>
          <p:cNvPicPr>
            <a:picLocks noChangeAspect="1" noChangeArrowheads="1"/>
          </p:cNvPicPr>
          <p:nvPr/>
        </p:nvPicPr>
        <p:blipFill>
          <a:blip r:embed="rId3" cstate="print"/>
          <a:srcRect/>
          <a:stretch>
            <a:fillRect/>
          </a:stretch>
        </p:blipFill>
        <p:spPr bwMode="auto">
          <a:xfrm>
            <a:off x="2643174" y="2214554"/>
            <a:ext cx="3000396" cy="2000264"/>
          </a:xfrm>
          <a:prstGeom prst="rect">
            <a:avLst/>
          </a:prstGeom>
          <a:noFill/>
          <a:ln w="9525">
            <a:noFill/>
            <a:miter lim="800000"/>
            <a:headEnd/>
            <a:tailEnd/>
          </a:ln>
        </p:spPr>
      </p:pic>
      <p:pic>
        <p:nvPicPr>
          <p:cNvPr id="10253" name="Picture 13"/>
          <p:cNvPicPr>
            <a:picLocks noChangeAspect="1" noChangeArrowheads="1"/>
          </p:cNvPicPr>
          <p:nvPr/>
        </p:nvPicPr>
        <p:blipFill>
          <a:blip r:embed="rId4" cstate="print"/>
          <a:srcRect t="11667" b="3533"/>
          <a:stretch>
            <a:fillRect/>
          </a:stretch>
        </p:blipFill>
        <p:spPr bwMode="auto">
          <a:xfrm>
            <a:off x="3400218" y="4500570"/>
            <a:ext cx="3100608" cy="1785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sk-SK" dirty="0" smtClean="0"/>
              <a:t>Výhody leteckých prác</a:t>
            </a:r>
            <a:r>
              <a:rPr lang="en-US" dirty="0" smtClean="0"/>
              <a:t/>
            </a:r>
            <a:br>
              <a:rPr lang="en-US" dirty="0" smtClean="0"/>
            </a:br>
            <a:endParaRPr lang="en-US" dirty="0"/>
          </a:p>
        </p:txBody>
      </p:sp>
      <p:sp>
        <p:nvSpPr>
          <p:cNvPr id="3" name="Zástupný symbol obsahu 2"/>
          <p:cNvSpPr>
            <a:spLocks noGrp="1"/>
          </p:cNvSpPr>
          <p:nvPr>
            <p:ph idx="1"/>
          </p:nvPr>
        </p:nvSpPr>
        <p:spPr>
          <a:xfrm>
            <a:off x="457200" y="1571612"/>
            <a:ext cx="8229600" cy="4625609"/>
          </a:xfrm>
        </p:spPr>
        <p:txBody>
          <a:bodyPr/>
          <a:lstStyle/>
          <a:p>
            <a:pPr lvl="0"/>
            <a:r>
              <a:rPr lang="sk-SK" b="1" dirty="0" smtClean="0">
                <a:latin typeface="Calibri" pitchFamily="34" charset="0"/>
              </a:rPr>
              <a:t>operatívnosť</a:t>
            </a:r>
          </a:p>
          <a:p>
            <a:pPr lvl="2">
              <a:buClr>
                <a:schemeClr val="accent1"/>
              </a:buClr>
              <a:buFont typeface="Wingdings" pitchFamily="2" charset="2"/>
              <a:buChar char="Ø"/>
            </a:pPr>
            <a:r>
              <a:rPr lang="sk-SK" sz="2800" b="1" dirty="0" smtClean="0">
                <a:latin typeface="Calibri" pitchFamily="34" charset="0"/>
              </a:rPr>
              <a:t> lietadlám nevadí:</a:t>
            </a:r>
          </a:p>
          <a:p>
            <a:pPr lvl="8">
              <a:buClr>
                <a:schemeClr val="accent1"/>
              </a:buClr>
              <a:buFont typeface="Arial" pitchFamily="34" charset="0"/>
              <a:buChar char="•"/>
            </a:pPr>
            <a:r>
              <a:rPr lang="sk-SK" sz="2400" b="1" dirty="0" smtClean="0">
                <a:latin typeface="Calibri" pitchFamily="34" charset="0"/>
              </a:rPr>
              <a:t>zlý, nedostupný terén – lesy, sady ...</a:t>
            </a:r>
          </a:p>
          <a:p>
            <a:pPr lvl="8">
              <a:buClr>
                <a:schemeClr val="accent1"/>
              </a:buClr>
              <a:buFont typeface="Arial" pitchFamily="34" charset="0"/>
              <a:buChar char="•"/>
            </a:pPr>
            <a:r>
              <a:rPr lang="sk-SK" sz="2400" b="1" dirty="0" smtClean="0">
                <a:latin typeface="Calibri" pitchFamily="34" charset="0"/>
              </a:rPr>
              <a:t>premočená pôda</a:t>
            </a:r>
          </a:p>
          <a:p>
            <a:pPr lvl="1">
              <a:buClr>
                <a:schemeClr val="accent1"/>
              </a:buClr>
              <a:buFont typeface="Wingdings" pitchFamily="2" charset="2"/>
              <a:buChar char="Ø"/>
            </a:pPr>
            <a:endParaRPr lang="sk-SK" b="1" dirty="0" smtClean="0">
              <a:latin typeface="Calibri" pitchFamily="34" charset="0"/>
            </a:endParaRPr>
          </a:p>
        </p:txBody>
      </p:sp>
      <p:pic>
        <p:nvPicPr>
          <p:cNvPr id="4" name="Obrázok 3" descr="traktor.jpg"/>
          <p:cNvPicPr>
            <a:picLocks noChangeAspect="1"/>
          </p:cNvPicPr>
          <p:nvPr/>
        </p:nvPicPr>
        <p:blipFill>
          <a:blip r:embed="rId3" cstate="print"/>
          <a:stretch>
            <a:fillRect/>
          </a:stretch>
        </p:blipFill>
        <p:spPr>
          <a:xfrm>
            <a:off x="5357818" y="3143248"/>
            <a:ext cx="3571900" cy="2678925"/>
          </a:xfrm>
          <a:prstGeom prst="rect">
            <a:avLst/>
          </a:prstGeom>
          <a:ln>
            <a:noFill/>
          </a:ln>
          <a:effectLst>
            <a:softEdge rad="112500"/>
          </a:effectLst>
        </p:spPr>
      </p:pic>
      <p:pic>
        <p:nvPicPr>
          <p:cNvPr id="5" name="Obrázok 4" descr="airtractor_lesy.bmp"/>
          <p:cNvPicPr>
            <a:picLocks noChangeAspect="1"/>
          </p:cNvPicPr>
          <p:nvPr/>
        </p:nvPicPr>
        <p:blipFill>
          <a:blip r:embed="rId4" cstate="print"/>
          <a:stretch>
            <a:fillRect/>
          </a:stretch>
        </p:blipFill>
        <p:spPr>
          <a:xfrm>
            <a:off x="571472" y="3456214"/>
            <a:ext cx="3429024" cy="25037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71406" y="1428736"/>
            <a:ext cx="8229600" cy="4625609"/>
          </a:xfrm>
        </p:spPr>
        <p:txBody>
          <a:bodyPr/>
          <a:lstStyle/>
          <a:p>
            <a:pPr lvl="0"/>
            <a:r>
              <a:rPr lang="sk-SK" b="1" dirty="0" smtClean="0">
                <a:latin typeface="Calibri" pitchFamily="34" charset="0"/>
              </a:rPr>
              <a:t>veľký pracovný rádius</a:t>
            </a:r>
            <a:endParaRPr lang="en-US" b="1" dirty="0" smtClean="0">
              <a:latin typeface="Calibri" pitchFamily="34" charset="0"/>
            </a:endParaRPr>
          </a:p>
          <a:p>
            <a:pPr lvl="2">
              <a:buClr>
                <a:schemeClr val="accent1"/>
              </a:buClr>
              <a:buFont typeface="Wingdings" pitchFamily="2" charset="2"/>
              <a:buChar char="Ø"/>
            </a:pPr>
            <a:r>
              <a:rPr lang="sk-SK" b="1" dirty="0" smtClean="0">
                <a:latin typeface="Calibri" pitchFamily="34" charset="0"/>
              </a:rPr>
              <a:t> </a:t>
            </a:r>
            <a:r>
              <a:rPr lang="sk-SK" sz="2800" b="1" dirty="0" smtClean="0">
                <a:latin typeface="Calibri" pitchFamily="34" charset="0"/>
              </a:rPr>
              <a:t>nenahraditeľné pri premnožení škodcov </a:t>
            </a:r>
            <a:endParaRPr lang="en-US" sz="2800" b="1" dirty="0">
              <a:latin typeface="Calibri" pitchFamily="34" charset="0"/>
            </a:endParaRPr>
          </a:p>
        </p:txBody>
      </p:sp>
      <p:sp>
        <p:nvSpPr>
          <p:cNvPr id="4" name="Nadpis 1"/>
          <p:cNvSpPr>
            <a:spLocks noGrp="1"/>
          </p:cNvSpPr>
          <p:nvPr>
            <p:ph type="title"/>
          </p:nvPr>
        </p:nvSpPr>
        <p:spPr/>
        <p:txBody>
          <a:bodyPr>
            <a:normAutofit fontScale="90000"/>
          </a:bodyPr>
          <a:lstStyle/>
          <a:p>
            <a:r>
              <a:rPr lang="sk-SK" dirty="0" smtClean="0"/>
              <a:t>Výhody leteckých prác</a:t>
            </a:r>
            <a:r>
              <a:rPr lang="en-US" dirty="0" smtClean="0"/>
              <a:t/>
            </a:r>
            <a:br>
              <a:rPr lang="en-US" dirty="0" smtClean="0"/>
            </a:br>
            <a:endParaRPr lang="en-US" dirty="0"/>
          </a:p>
        </p:txBody>
      </p:sp>
      <p:pic>
        <p:nvPicPr>
          <p:cNvPr id="5" name="Picture 2"/>
          <p:cNvPicPr>
            <a:picLocks noChangeAspect="1" noChangeArrowheads="1"/>
          </p:cNvPicPr>
          <p:nvPr/>
        </p:nvPicPr>
        <p:blipFill>
          <a:blip r:embed="rId3" cstate="print"/>
          <a:srcRect l="4545" t="14420"/>
          <a:stretch>
            <a:fillRect/>
          </a:stretch>
        </p:blipFill>
        <p:spPr bwMode="auto">
          <a:xfrm>
            <a:off x="7358082" y="1571612"/>
            <a:ext cx="1500198" cy="847938"/>
          </a:xfrm>
          <a:prstGeom prst="rect">
            <a:avLst/>
          </a:prstGeom>
          <a:noFill/>
          <a:ln w="9525">
            <a:noFill/>
            <a:miter lim="800000"/>
            <a:headEnd/>
            <a:tailEnd/>
          </a:ln>
          <a:effectLst/>
        </p:spPr>
      </p:pic>
      <p:pic>
        <p:nvPicPr>
          <p:cNvPr id="6" name="Obrázok 5" descr="lykozut_1.jpg"/>
          <p:cNvPicPr>
            <a:picLocks noChangeAspect="1"/>
          </p:cNvPicPr>
          <p:nvPr/>
        </p:nvPicPr>
        <p:blipFill>
          <a:blip r:embed="rId4" cstate="print"/>
          <a:stretch>
            <a:fillRect/>
          </a:stretch>
        </p:blipFill>
        <p:spPr>
          <a:xfrm>
            <a:off x="285720" y="2928934"/>
            <a:ext cx="3810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8" name="Graf 7"/>
          <p:cNvGraphicFramePr/>
          <p:nvPr/>
        </p:nvGraphicFramePr>
        <p:xfrm>
          <a:off x="4143372" y="2571744"/>
          <a:ext cx="4786346" cy="350046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28614" y="1518035"/>
            <a:ext cx="9015386" cy="4625609"/>
          </a:xfrm>
        </p:spPr>
        <p:txBody>
          <a:bodyPr/>
          <a:lstStyle/>
          <a:p>
            <a:r>
              <a:rPr lang="sk-SK" sz="2900" b="1" dirty="0" smtClean="0">
                <a:latin typeface="Calibri" pitchFamily="34" charset="0"/>
              </a:rPr>
              <a:t>vysoká produktivita práce a ekonomická efektívnosť</a:t>
            </a:r>
            <a:endParaRPr lang="en-US" sz="2900" b="1" dirty="0" smtClean="0">
              <a:latin typeface="Calibri" pitchFamily="34" charset="0"/>
            </a:endParaRPr>
          </a:p>
          <a:p>
            <a:pPr lvl="2">
              <a:buClr>
                <a:schemeClr val="accent1"/>
              </a:buClr>
              <a:buFont typeface="Wingdings" pitchFamily="2" charset="2"/>
              <a:buChar char="Ø"/>
            </a:pPr>
            <a:r>
              <a:rPr lang="sk-SK" b="1" dirty="0" smtClean="0">
                <a:latin typeface="Calibri" pitchFamily="34" charset="0"/>
              </a:rPr>
              <a:t> </a:t>
            </a:r>
            <a:r>
              <a:rPr lang="sk-SK" sz="2800" b="1" dirty="0" smtClean="0">
                <a:latin typeface="Calibri" pitchFamily="34" charset="0"/>
              </a:rPr>
              <a:t>1 lietadlo = 4 traktory</a:t>
            </a:r>
            <a:endParaRPr lang="en-US" sz="2800" b="1" dirty="0" smtClean="0">
              <a:latin typeface="Calibri" pitchFamily="34" charset="0"/>
            </a:endParaRPr>
          </a:p>
          <a:p>
            <a:pPr lvl="2">
              <a:buClr>
                <a:schemeClr val="accent1"/>
              </a:buClr>
              <a:buFont typeface="Wingdings" pitchFamily="2" charset="2"/>
              <a:buChar char="Ø"/>
            </a:pPr>
            <a:r>
              <a:rPr lang="sk-SK" sz="2800" b="1" dirty="0" smtClean="0">
                <a:latin typeface="Calibri" pitchFamily="34" charset="0"/>
              </a:rPr>
              <a:t> úspora financií, času</a:t>
            </a:r>
            <a:endParaRPr lang="en-US" sz="2800" b="1" dirty="0">
              <a:latin typeface="Calibri" pitchFamily="34" charset="0"/>
            </a:endParaRPr>
          </a:p>
        </p:txBody>
      </p:sp>
      <p:sp>
        <p:nvSpPr>
          <p:cNvPr id="4" name="Nadpis 1"/>
          <p:cNvSpPr>
            <a:spLocks noGrp="1"/>
          </p:cNvSpPr>
          <p:nvPr>
            <p:ph type="title"/>
          </p:nvPr>
        </p:nvSpPr>
        <p:spPr/>
        <p:txBody>
          <a:bodyPr>
            <a:normAutofit fontScale="90000"/>
          </a:bodyPr>
          <a:lstStyle/>
          <a:p>
            <a:r>
              <a:rPr lang="sk-SK" dirty="0" smtClean="0"/>
              <a:t>Výhody leteckých prác</a:t>
            </a:r>
            <a:r>
              <a:rPr lang="en-US" dirty="0" smtClean="0"/>
              <a:t/>
            </a:r>
            <a:br>
              <a:rPr lang="en-US" dirty="0" smtClean="0"/>
            </a:br>
            <a:endParaRPr lang="en-US" dirty="0"/>
          </a:p>
        </p:txBody>
      </p:sp>
      <p:pic>
        <p:nvPicPr>
          <p:cNvPr id="5" name="Obrázok 4" descr="Airtractor_duo.bmp"/>
          <p:cNvPicPr>
            <a:picLocks noChangeAspect="1"/>
          </p:cNvPicPr>
          <p:nvPr/>
        </p:nvPicPr>
        <p:blipFill>
          <a:blip r:embed="rId3" cstate="print"/>
          <a:stretch>
            <a:fillRect/>
          </a:stretch>
        </p:blipFill>
        <p:spPr>
          <a:xfrm>
            <a:off x="571472" y="3429000"/>
            <a:ext cx="3571900" cy="2251518"/>
          </a:xfrm>
          <a:prstGeom prst="rect">
            <a:avLst/>
          </a:prstGeom>
          <a:ln>
            <a:noFill/>
          </a:ln>
          <a:effectLst/>
        </p:spPr>
      </p:pic>
      <p:graphicFrame>
        <p:nvGraphicFramePr>
          <p:cNvPr id="7" name="Graf 6"/>
          <p:cNvGraphicFramePr/>
          <p:nvPr/>
        </p:nvGraphicFramePr>
        <p:xfrm>
          <a:off x="4500562" y="2214554"/>
          <a:ext cx="4643438" cy="307183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128614" y="1428736"/>
            <a:ext cx="8229600" cy="4625609"/>
          </a:xfrm>
        </p:spPr>
        <p:txBody>
          <a:bodyPr/>
          <a:lstStyle/>
          <a:p>
            <a:pPr lvl="0"/>
            <a:r>
              <a:rPr lang="sk-SK" b="1" dirty="0" smtClean="0">
                <a:latin typeface="Calibri" pitchFamily="34" charset="0"/>
              </a:rPr>
              <a:t>kvalita</a:t>
            </a:r>
            <a:endParaRPr lang="en-US" b="1" dirty="0" smtClean="0">
              <a:latin typeface="Calibri" pitchFamily="34" charset="0"/>
            </a:endParaRPr>
          </a:p>
          <a:p>
            <a:pPr lvl="2">
              <a:buClr>
                <a:schemeClr val="accent1"/>
              </a:buClr>
              <a:buFont typeface="Wingdings" pitchFamily="2" charset="2"/>
              <a:buChar char="Ø"/>
            </a:pPr>
            <a:r>
              <a:rPr lang="sk-SK" b="1" dirty="0" smtClean="0">
                <a:latin typeface="Calibri" pitchFamily="34" charset="0"/>
              </a:rPr>
              <a:t> </a:t>
            </a:r>
            <a:r>
              <a:rPr lang="sk-SK" sz="2800" b="1" dirty="0" smtClean="0">
                <a:latin typeface="Calibri" pitchFamily="34" charset="0"/>
              </a:rPr>
              <a:t>vysoká technologická úroveň</a:t>
            </a:r>
          </a:p>
        </p:txBody>
      </p:sp>
      <p:sp>
        <p:nvSpPr>
          <p:cNvPr id="4" name="Nadpis 1"/>
          <p:cNvSpPr>
            <a:spLocks noGrp="1"/>
          </p:cNvSpPr>
          <p:nvPr>
            <p:ph type="title"/>
          </p:nvPr>
        </p:nvSpPr>
        <p:spPr/>
        <p:txBody>
          <a:bodyPr>
            <a:normAutofit fontScale="90000"/>
          </a:bodyPr>
          <a:lstStyle/>
          <a:p>
            <a:r>
              <a:rPr lang="sk-SK" dirty="0" smtClean="0"/>
              <a:t>Výhody leteckých prác</a:t>
            </a:r>
            <a:r>
              <a:rPr lang="en-US" dirty="0" smtClean="0"/>
              <a:t/>
            </a:r>
            <a:br>
              <a:rPr lang="en-US" dirty="0" smtClean="0"/>
            </a:br>
            <a:endParaRPr lang="en-US" dirty="0"/>
          </a:p>
        </p:txBody>
      </p:sp>
      <p:pic>
        <p:nvPicPr>
          <p:cNvPr id="7" name="Obrázok 6" descr="LPP1002.tif"/>
          <p:cNvPicPr>
            <a:picLocks noChangeAspect="1"/>
          </p:cNvPicPr>
          <p:nvPr/>
        </p:nvPicPr>
        <p:blipFill>
          <a:blip r:embed="rId3" cstate="print"/>
          <a:srcRect l="60267" t="67143" r="16265" b="7291"/>
          <a:stretch>
            <a:fillRect/>
          </a:stretch>
        </p:blipFill>
        <p:spPr>
          <a:xfrm rot="16200000">
            <a:off x="991245" y="2920077"/>
            <a:ext cx="2375167" cy="3643339"/>
          </a:xfrm>
          <a:prstGeom prst="rect">
            <a:avLst/>
          </a:prstGeom>
          <a:ln>
            <a:noFill/>
          </a:ln>
          <a:effectLst/>
        </p:spPr>
      </p:pic>
      <p:pic>
        <p:nvPicPr>
          <p:cNvPr id="1027" name="Picture 3"/>
          <p:cNvPicPr>
            <a:picLocks noChangeAspect="1" noChangeArrowheads="1"/>
          </p:cNvPicPr>
          <p:nvPr/>
        </p:nvPicPr>
        <p:blipFill>
          <a:blip r:embed="rId4" cstate="print"/>
          <a:srcRect/>
          <a:stretch>
            <a:fillRect/>
          </a:stretch>
        </p:blipFill>
        <p:spPr bwMode="auto">
          <a:xfrm>
            <a:off x="5143504" y="2910974"/>
            <a:ext cx="3571900" cy="21658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
  <a:themeElements>
    <a:clrScheme name="Modu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9924</TotalTime>
  <Words>1229</Words>
  <Application>Microsoft Office PowerPoint</Application>
  <PresentationFormat>Prezentácia na obrazovke (4:3)</PresentationFormat>
  <Paragraphs>196</Paragraphs>
  <Slides>12</Slides>
  <Notes>12</Notes>
  <HiddenSlides>0</HiddenSlides>
  <MMClips>0</MMClips>
  <ScaleCrop>false</ScaleCrop>
  <HeadingPairs>
    <vt:vector size="4" baseType="variant">
      <vt:variant>
        <vt:lpstr>Motív</vt:lpstr>
      </vt:variant>
      <vt:variant>
        <vt:i4>1</vt:i4>
      </vt:variant>
      <vt:variant>
        <vt:lpstr>Nadpisy snímok</vt:lpstr>
      </vt:variant>
      <vt:variant>
        <vt:i4>12</vt:i4>
      </vt:variant>
    </vt:vector>
  </HeadingPairs>
  <TitlesOfParts>
    <vt:vector size="13" baseType="lpstr">
      <vt:lpstr>Modul</vt:lpstr>
      <vt:lpstr>Letecké poľnohospodárske a lesohospodárske práce</vt:lpstr>
      <vt:lpstr>Vznik a rozvoj leteckých poľnohospodárskych prác</vt:lpstr>
      <vt:lpstr>Hlavná funkcia</vt:lpstr>
      <vt:lpstr>Lietadlá využívané pre poľnohospodárske práce</vt:lpstr>
      <vt:lpstr>Lietadlá využívané pre poľnohospodárske práce</vt:lpstr>
      <vt:lpstr>Výhody leteckých prác </vt:lpstr>
      <vt:lpstr>Výhody leteckých prác </vt:lpstr>
      <vt:lpstr>Výhody leteckých prác </vt:lpstr>
      <vt:lpstr>Výhody leteckých prác </vt:lpstr>
      <vt:lpstr>Obmedzujúce faktory</vt:lpstr>
      <vt:lpstr>Záver</vt:lpstr>
      <vt:lpstr>Zdroje: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Filo</dc:creator>
  <cp:lastModifiedBy>rodina</cp:lastModifiedBy>
  <cp:revision>122</cp:revision>
  <dcterms:created xsi:type="dcterms:W3CDTF">2008-12-02T14:48:14Z</dcterms:created>
  <dcterms:modified xsi:type="dcterms:W3CDTF">2010-01-24T18:01:14Z</dcterms:modified>
</cp:coreProperties>
</file>