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6EAFAB-59FA-4EEF-97C0-85564201F21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5BC30-FED9-4BC8-8162-E1B5CAEC7EF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BBB7B-BE3E-44CE-9CD1-BD919635FFF8}" type="datetimeFigureOut">
              <a:rPr lang="cs-CZ" smtClean="0"/>
              <a:t>26.1.2010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7595A-7136-42B9-92DE-5CF920576B65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yster.com/" TargetMode="External"/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3929058" y="4786322"/>
            <a:ext cx="49510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Martin</a:t>
            </a:r>
            <a:r>
              <a:rPr lang="cs-CZ" sz="5400" b="1" cap="none" spc="0" dirty="0" smtClean="0">
                <a:ln w="11430"/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cs-CZ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Matečka</a:t>
            </a:r>
            <a:r>
              <a:rPr lang="cs-CZ" sz="5400" b="1" cap="none" spc="0" dirty="0" smtClean="0">
                <a:ln w="11430"/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cs-CZ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ysClr val="windowText" lastClr="00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27.1.2010</a:t>
            </a:r>
            <a:endParaRPr lang="cs-CZ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ysClr val="windowText" lastClr="00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357290" y="1500174"/>
            <a:ext cx="59477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cs-CZ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Vysokozdvižný</a:t>
            </a:r>
            <a:r>
              <a:rPr lang="cs-CZ" sz="5400" b="1" dirty="0" smtClean="0">
                <a:ln>
                  <a:solidFill>
                    <a:schemeClr val="tx1"/>
                  </a:solidFill>
                </a:ln>
                <a:solidFill>
                  <a:schemeClr val="accent3"/>
                </a:solidFill>
              </a:rPr>
              <a:t> </a:t>
            </a:r>
            <a:r>
              <a:rPr lang="cs-CZ" sz="54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vozík</a:t>
            </a:r>
            <a:endParaRPr lang="cs-CZ" sz="5400" b="1" dirty="0">
              <a:ln w="1905"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57158" y="3071810"/>
            <a:ext cx="847930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800" b="1" cap="none" spc="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STŘEDNÍ PRŮMYSLOVÁ ŠKOLA STROJNICKÁ, OLOMOUC,</a:t>
            </a:r>
          </a:p>
          <a:p>
            <a:pPr algn="ctr"/>
            <a:r>
              <a:rPr lang="cs-CZ" sz="2800" b="1" cap="none" spc="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TŘ. 17. LISTOPADU 49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14282" y="357166"/>
            <a:ext cx="2407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OBSAH: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85786" y="1214422"/>
            <a:ext cx="807249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cs-CZ" b="1" dirty="0" smtClean="0">
                <a:solidFill>
                  <a:srgbClr val="FF0000"/>
                </a:solidFill>
              </a:rPr>
              <a:t>Obecné údaje</a:t>
            </a:r>
          </a:p>
          <a:p>
            <a:pPr marL="342900" indent="-342900">
              <a:buAutoNum type="arabicPeriod"/>
            </a:pP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b="1" dirty="0">
                <a:solidFill>
                  <a:srgbClr val="FF0000"/>
                </a:solidFill>
              </a:rPr>
              <a:t>1</a:t>
            </a:r>
            <a:r>
              <a:rPr lang="cs-CZ" b="1" dirty="0" smtClean="0">
                <a:solidFill>
                  <a:srgbClr val="FF0000"/>
                </a:solidFill>
              </a:rPr>
              <a:t>.1. Konstrukční údaje</a:t>
            </a:r>
          </a:p>
          <a:p>
            <a:pPr marL="342900" indent="-342900"/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b="1" dirty="0">
                <a:solidFill>
                  <a:srgbClr val="FF0000"/>
                </a:solidFill>
              </a:rPr>
              <a:t>1</a:t>
            </a:r>
            <a:r>
              <a:rPr lang="cs-CZ" b="1" dirty="0" smtClean="0">
                <a:solidFill>
                  <a:srgbClr val="FF0000"/>
                </a:solidFill>
              </a:rPr>
              <a:t>.2. Zvláštní provedení vozíků</a:t>
            </a:r>
          </a:p>
          <a:p>
            <a:pPr marL="342900" indent="-342900"/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 Vlastní návrh zvedacího rámu</a:t>
            </a:r>
          </a:p>
          <a:p>
            <a:pPr marL="342900" indent="-342900"/>
            <a:r>
              <a:rPr lang="cs-CZ" b="1" dirty="0" smtClean="0">
                <a:solidFill>
                  <a:srgbClr val="FF0000"/>
                </a:solidFill>
              </a:rPr>
              <a:t> </a:t>
            </a:r>
          </a:p>
          <a:p>
            <a:pPr marL="342900" indent="-342900"/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.1. Výpočet průměru pístu</a:t>
            </a:r>
          </a:p>
          <a:p>
            <a:pPr marL="342900" indent="-342900"/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b="1" dirty="0">
                <a:solidFill>
                  <a:srgbClr val="FF0000"/>
                </a:solidFill>
              </a:rPr>
              <a:t>2</a:t>
            </a:r>
            <a:r>
              <a:rPr lang="cs-CZ" b="1" dirty="0" smtClean="0">
                <a:solidFill>
                  <a:srgbClr val="FF0000"/>
                </a:solidFill>
              </a:rPr>
              <a:t>.2. Volba ostatních rozměrů</a:t>
            </a:r>
          </a:p>
          <a:p>
            <a:pPr marL="342900" indent="-342900"/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/>
            <a:r>
              <a:rPr lang="cs-CZ" b="1" dirty="0" smtClean="0">
                <a:solidFill>
                  <a:srgbClr val="FF0000"/>
                </a:solidFill>
              </a:rPr>
              <a:t>3. Zdroje</a:t>
            </a:r>
          </a:p>
          <a:p>
            <a:pPr marL="342900" indent="-342900"/>
            <a:endParaRPr lang="cs-CZ" dirty="0"/>
          </a:p>
        </p:txBody>
      </p:sp>
      <p:pic>
        <p:nvPicPr>
          <p:cNvPr id="10" name="Obrázek 9" descr="vysokozdvizne_vozik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357298"/>
            <a:ext cx="4429156" cy="486728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Manipula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1571612"/>
            <a:ext cx="4786346" cy="3717936"/>
          </a:xfrm>
        </p:spPr>
      </p:pic>
      <p:sp>
        <p:nvSpPr>
          <p:cNvPr id="6" name="Zástupný symbol pro text 5"/>
          <p:cNvSpPr>
            <a:spLocks noGrp="1"/>
          </p:cNvSpPr>
          <p:nvPr>
            <p:ph type="body" sz="half" idx="2"/>
          </p:nvPr>
        </p:nvSpPr>
        <p:spPr>
          <a:xfrm>
            <a:off x="428596" y="1428736"/>
            <a:ext cx="3008313" cy="4691063"/>
          </a:xfrm>
        </p:spPr>
        <p:txBody>
          <a:bodyPr>
            <a:norm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Logistika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Vertikální nakládání</a:t>
            </a:r>
          </a:p>
          <a:p>
            <a:endParaRPr lang="cs-CZ" sz="2400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Velký rozsah nosností</a:t>
            </a:r>
          </a:p>
          <a:p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437100" y="428604"/>
            <a:ext cx="32640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Obecné údaje:</a:t>
            </a:r>
            <a:endParaRPr lang="cs-CZ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gpw2510_2510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714488"/>
            <a:ext cx="4286280" cy="3214710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00628" y="1214422"/>
            <a:ext cx="3008313" cy="4691063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</a:rPr>
              <a:t>Čtyřkolová konstrukce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(řízená zadní náprava)</a:t>
            </a:r>
          </a:p>
          <a:p>
            <a:endParaRPr lang="cs-CZ" b="1" dirty="0" smtClean="0">
              <a:solidFill>
                <a:srgbClr val="FF0000"/>
              </a:solidFill>
            </a:endParaRPr>
          </a:p>
          <a:p>
            <a:r>
              <a:rPr lang="cs-CZ" sz="2400" b="1" dirty="0" smtClean="0">
                <a:solidFill>
                  <a:srgbClr val="FF0000"/>
                </a:solidFill>
              </a:rPr>
              <a:t>Zvedací rám</a:t>
            </a:r>
          </a:p>
          <a:p>
            <a:r>
              <a:rPr lang="cs-CZ" sz="1800" b="1" dirty="0" smtClean="0">
                <a:solidFill>
                  <a:srgbClr val="FF0000"/>
                </a:solidFill>
              </a:rPr>
              <a:t>(Písty, kolejnice, hydraulika, řetězy, vidlice)</a:t>
            </a:r>
          </a:p>
          <a:p>
            <a:endParaRPr lang="cs-CZ" b="1" smtClean="0">
              <a:solidFill>
                <a:srgbClr val="FF0000"/>
              </a:solidFill>
            </a:endParaRPr>
          </a:p>
          <a:p>
            <a:r>
              <a:rPr lang="cs-CZ" sz="2400" b="1" smtClean="0">
                <a:solidFill>
                  <a:srgbClr val="FF0000"/>
                </a:solidFill>
              </a:rPr>
              <a:t>Motory</a:t>
            </a:r>
          </a:p>
          <a:p>
            <a:r>
              <a:rPr lang="cs-CZ" sz="1800" b="1" smtClean="0">
                <a:solidFill>
                  <a:srgbClr val="FF0000"/>
                </a:solidFill>
              </a:rPr>
              <a:t>-LPG</a:t>
            </a:r>
          </a:p>
          <a:p>
            <a:r>
              <a:rPr lang="cs-CZ" sz="1800" b="1" smtClean="0">
                <a:solidFill>
                  <a:srgbClr val="FF0000"/>
                </a:solidFill>
              </a:rPr>
              <a:t>-Diesel</a:t>
            </a:r>
          </a:p>
          <a:p>
            <a:r>
              <a:rPr lang="cs-CZ" sz="1800" b="1" smtClean="0">
                <a:solidFill>
                  <a:srgbClr val="FF0000"/>
                </a:solidFill>
              </a:rPr>
              <a:t>-Elektromotory</a:t>
            </a:r>
            <a:endParaRPr lang="cs-CZ" sz="18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57224" y="357166"/>
            <a:ext cx="66386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Konstrukční provedení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RoughTerrainForkLiftTruck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6248" y="1142984"/>
            <a:ext cx="2786082" cy="2089562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Terénní vozíky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Vozíky pro manipulaci s kontejnery</a:t>
            </a:r>
          </a:p>
          <a:p>
            <a:endParaRPr lang="cs-CZ" sz="2000" b="1" dirty="0">
              <a:solidFill>
                <a:srgbClr val="FF0000"/>
              </a:solidFill>
            </a:endParaRPr>
          </a:p>
          <a:p>
            <a:r>
              <a:rPr lang="cs-CZ" sz="2000" b="1" dirty="0" smtClean="0">
                <a:solidFill>
                  <a:srgbClr val="FF0000"/>
                </a:solidFill>
              </a:rPr>
              <a:t>Vozíky s bočně výsuvnými vidlemi</a:t>
            </a:r>
            <a:endParaRPr lang="cs-CZ" sz="2000" b="1" dirty="0">
              <a:solidFill>
                <a:srgbClr val="FF0000"/>
              </a:solidFill>
            </a:endParaRPr>
          </a:p>
        </p:txBody>
      </p:sp>
      <p:pic>
        <p:nvPicPr>
          <p:cNvPr id="6" name="Zástupný symbol pro obsah 4" descr="RoughTerrainForkLiftTruck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72132" y="2928934"/>
            <a:ext cx="3286150" cy="1643074"/>
          </a:xfrm>
          <a:prstGeom prst="rect">
            <a:avLst/>
          </a:prstGeom>
        </p:spPr>
      </p:pic>
      <p:pic>
        <p:nvPicPr>
          <p:cNvPr id="7" name="Zástupný symbol pro obsah 4" descr="RoughTerrainForkLiftTruck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43174" y="4000504"/>
            <a:ext cx="3238523" cy="2428892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000100" y="428604"/>
            <a:ext cx="50322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Zvláštní provedení vozíků</a:t>
            </a:r>
            <a:endParaRPr lang="cs-CZ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643042" y="500042"/>
            <a:ext cx="62979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Výpočet průměrů hlavních pístů</a:t>
            </a:r>
            <a:endParaRPr lang="cs-CZ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285852" y="1500174"/>
          <a:ext cx="1000132" cy="885831"/>
        </p:xfrm>
        <a:graphic>
          <a:graphicData uri="http://schemas.openxmlformats.org/presentationml/2006/ole">
            <p:oleObj spid="_x0000_s15363" name="Rovnice" r:id="rId3" imgW="444240" imgH="393480" progId="Equation.3">
              <p:embed/>
            </p:oleObj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1214414" y="2786058"/>
          <a:ext cx="1571636" cy="1367906"/>
        </p:xfrm>
        <a:graphic>
          <a:graphicData uri="http://schemas.openxmlformats.org/presentationml/2006/ole">
            <p:oleObj spid="_x0000_s15364" name="Rovnice" r:id="rId4" imgW="685800" imgH="596880" progId="Equation.3">
              <p:embed/>
            </p:oleObj>
          </a:graphicData>
        </a:graphic>
      </p:graphicFrame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785786" y="4286256"/>
          <a:ext cx="2363246" cy="1285884"/>
        </p:xfrm>
        <a:graphic>
          <a:graphicData uri="http://schemas.openxmlformats.org/presentationml/2006/ole">
            <p:oleObj spid="_x0000_s15365" name="Rovnice" r:id="rId5" imgW="863280" imgH="469800" progId="Equation.3">
              <p:embed/>
            </p:oleObj>
          </a:graphicData>
        </a:graphic>
      </p:graphicFrame>
      <p:pic>
        <p:nvPicPr>
          <p:cNvPr id="14" name="Zástupný symbol pro obsah 13" descr="schema voziku 2.pn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4071934" y="1571612"/>
            <a:ext cx="4591691" cy="4667902"/>
          </a:xfr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vykres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4942482" cy="5853113"/>
          </a:xfrm>
        </p:spPr>
      </p:pic>
      <p:sp>
        <p:nvSpPr>
          <p:cNvPr id="8" name="Obdélník 7"/>
          <p:cNvSpPr/>
          <p:nvPr/>
        </p:nvSpPr>
        <p:spPr>
          <a:xfrm>
            <a:off x="1714480" y="285728"/>
            <a:ext cx="71917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Volba ostatních rozměrů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57818" y="1357298"/>
            <a:ext cx="3008313" cy="4691063"/>
          </a:xfrm>
        </p:spPr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FF0000"/>
                </a:solidFill>
              </a:rPr>
              <a:t>Namáhání vidlic na ohyb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Namáhání řetězů na tah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Namáhání pístnic na vzpěr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Kontrola svarů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Kontrola ložisek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Vysoké bezpečnostní koeficienty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571472" y="500042"/>
            <a:ext cx="255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ZDROJE: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00034" y="1785926"/>
            <a:ext cx="721523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u="sng" dirty="0">
                <a:hlinkClick r:id="rId2"/>
              </a:rPr>
              <a:t>www.</a:t>
            </a:r>
            <a:r>
              <a:rPr lang="cs-CZ" sz="3200" u="sng" dirty="0" err="1">
                <a:hlinkClick r:id="rId2"/>
              </a:rPr>
              <a:t>wikipedia.cz</a:t>
            </a:r>
            <a:endParaRPr lang="cs-CZ" sz="3200" dirty="0"/>
          </a:p>
          <a:p>
            <a:endParaRPr lang="cs-CZ" sz="3200" u="sng" dirty="0" smtClean="0">
              <a:hlinkClick r:id="rId3"/>
            </a:endParaRPr>
          </a:p>
          <a:p>
            <a:r>
              <a:rPr lang="cs-CZ" sz="3200" u="sng" dirty="0" smtClean="0">
                <a:hlinkClick r:id="rId3"/>
              </a:rPr>
              <a:t>www.</a:t>
            </a:r>
            <a:r>
              <a:rPr lang="cs-CZ" sz="3200" u="sng" dirty="0" err="1" smtClean="0">
                <a:hlinkClick r:id="rId3"/>
              </a:rPr>
              <a:t>hyster.com</a:t>
            </a:r>
            <a:endParaRPr lang="cs-CZ" sz="3200" dirty="0"/>
          </a:p>
          <a:p>
            <a:endParaRPr lang="cs-CZ" dirty="0"/>
          </a:p>
        </p:txBody>
      </p:sp>
      <p:pic>
        <p:nvPicPr>
          <p:cNvPr id="7" name="Obrázek 6" descr="cabin%20view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0430" y="2571744"/>
            <a:ext cx="4762500" cy="3171825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42844" y="0"/>
            <a:ext cx="72866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Děkuji za pozornost…</a:t>
            </a:r>
            <a:endParaRPr lang="cs-CZ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138</Words>
  <Application>Microsoft Office PowerPoint</Application>
  <PresentationFormat>Předvádění na obrazovce (4:3)</PresentationFormat>
  <Paragraphs>61</Paragraphs>
  <Slides>9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Motiv sady Office</vt:lpstr>
      <vt:lpstr>Editor rovnic 3.0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Barca</dc:creator>
  <cp:lastModifiedBy>Barca</cp:lastModifiedBy>
  <cp:revision>14</cp:revision>
  <dcterms:created xsi:type="dcterms:W3CDTF">2010-01-26T20:10:02Z</dcterms:created>
  <dcterms:modified xsi:type="dcterms:W3CDTF">2010-01-26T22:21:55Z</dcterms:modified>
</cp:coreProperties>
</file>