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402910"/>
    <a:srgbClr val="333333"/>
    <a:srgbClr val="5F5F5F"/>
    <a:srgbClr val="E27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87" autoAdjust="0"/>
    <p:restoredTop sz="94660"/>
  </p:normalViewPr>
  <p:slideViewPr>
    <p:cSldViewPr>
      <p:cViewPr varScale="1">
        <p:scale>
          <a:sx n="79" d="100"/>
          <a:sy n="79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 smtClean="0"/>
              <a:t>27.1.2010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212FD-C649-4FCD-A606-7DD557C2BE3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 smtClean="0"/>
              <a:t>27.1.2010</a:t>
            </a:r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E3B98-A280-44C5-9E1A-234F4567C01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bdélník 11"/>
          <p:cNvSpPr>
            <a:spLocks noChangeArrowheads="1"/>
          </p:cNvSpPr>
          <p:nvPr userDrawn="1"/>
        </p:nvSpPr>
        <p:spPr bwMode="auto">
          <a:xfrm>
            <a:off x="154800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32000" y="360000"/>
            <a:ext cx="8280000" cy="18000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5" name="Zápatí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6" name="Číslo snímku"/>
          <p:cNvSpPr>
            <a:spLocks noGrp="1"/>
          </p:cNvSpPr>
          <p:nvPr>
            <p:ph type="sldNum" sz="quarter" idx="12"/>
          </p:nvPr>
        </p:nvSpPr>
        <p:spPr>
          <a:xfrm>
            <a:off x="4348800" y="1036800"/>
            <a:ext cx="457200" cy="441325"/>
          </a:xfrm>
        </p:spPr>
        <p:txBody>
          <a:bodyPr/>
          <a:lstStyle/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ext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1E33AE-99B6-46F9-B02C-437A647F7C3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 thruBlk="1"/>
  </p:transition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Radek Papež, Jiráskovo gymnázium Náchod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Rychlíkové osobní vozy řad A, B, AB a BDs vyráběné v Bautzenu v letech 1972-1985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Vůz 2. třídy řady Bdbpree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36 míst k sezení</a:t>
            </a:r>
          </a:p>
          <a:p>
            <a:r>
              <a:rPr lang="cs-CZ" dirty="0" smtClean="0"/>
              <a:t>zvláštní výbava vozu</a:t>
            </a:r>
          </a:p>
          <a:p>
            <a:pPr lvl="1"/>
            <a:r>
              <a:rPr lang="cs-CZ" dirty="0" smtClean="0"/>
              <a:t>přeprava jízdních kol a cestujících se sníženou pohyblivostí</a:t>
            </a:r>
          </a:p>
          <a:p>
            <a:pPr lvl="1"/>
            <a:r>
              <a:rPr lang="cs-CZ" dirty="0" smtClean="0"/>
              <a:t>zdvihací plošina (viz 80-29), prostorné vakuové WC (viz 914, 80-29)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360000" y="3240000"/>
            <a:ext cx="8424000" cy="1221560"/>
            <a:chOff x="252000" y="3150000"/>
            <a:chExt cx="8640000" cy="1332000"/>
          </a:xfrm>
        </p:grpSpPr>
        <p:sp>
          <p:nvSpPr>
            <p:cNvPr id="11" name="Obdélník 10"/>
            <p:cNvSpPr/>
            <p:nvPr/>
          </p:nvSpPr>
          <p:spPr>
            <a:xfrm>
              <a:off x="252000" y="3150000"/>
              <a:ext cx="8640000" cy="1332000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7" name="Obrázek 6" descr="Bpee_schema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60000" y="3240000"/>
              <a:ext cx="8424000" cy="1146642"/>
            </a:xfrm>
            <a:prstGeom prst="rect">
              <a:avLst/>
            </a:prstGeom>
          </p:spPr>
        </p:pic>
      </p:grpSp>
      <p:pic>
        <p:nvPicPr>
          <p:cNvPr id="8" name="Obrázek 7" descr="Bpee_nakre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0001" y="4680000"/>
            <a:ext cx="8423998" cy="1429481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252000" y="6120000"/>
            <a:ext cx="8640000" cy="0"/>
          </a:xfrm>
          <a:prstGeom prst="line">
            <a:avLst/>
          </a:prstGeom>
          <a:ln w="28575">
            <a:solidFill>
              <a:srgbClr val="4029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Vůz 1. třídy se služebním oddílem řady ADfpee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42 míst k sezení</a:t>
            </a:r>
          </a:p>
          <a:p>
            <a:r>
              <a:rPr lang="cs-CZ" dirty="0" smtClean="0"/>
              <a:t>služební oddíl není určen pro přepravu jízdních kol</a:t>
            </a:r>
          </a:p>
          <a:p>
            <a:r>
              <a:rPr lang="cs-CZ" dirty="0" smtClean="0"/>
              <a:t>řídicí vůz – disponuje stanovištěm strojvedoucího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360000" y="3024000"/>
            <a:ext cx="8424000" cy="1368000"/>
            <a:chOff x="360000" y="3024000"/>
            <a:chExt cx="8424000" cy="1368000"/>
          </a:xfrm>
        </p:grpSpPr>
        <p:sp>
          <p:nvSpPr>
            <p:cNvPr id="10" name="Obdélník 9"/>
            <p:cNvSpPr/>
            <p:nvPr/>
          </p:nvSpPr>
          <p:spPr>
            <a:xfrm>
              <a:off x="360000" y="3024000"/>
              <a:ext cx="8424000" cy="1368000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7" name="Obrázek 6" descr="Bpee_schema.png"/>
            <p:cNvPicPr>
              <a:picLocks noChangeAspect="1"/>
            </p:cNvPicPr>
            <p:nvPr/>
          </p:nvPicPr>
          <p:blipFill>
            <a:blip r:embed="rId2" cstate="screen">
              <a:lum contrast="10000"/>
            </a:blip>
            <a:stretch>
              <a:fillRect/>
            </a:stretch>
          </p:blipFill>
          <p:spPr>
            <a:xfrm>
              <a:off x="465300" y="3078000"/>
              <a:ext cx="8213400" cy="1268951"/>
            </a:xfrm>
            <a:prstGeom prst="rect">
              <a:avLst/>
            </a:prstGeom>
          </p:spPr>
        </p:pic>
      </p:grpSp>
      <p:pic>
        <p:nvPicPr>
          <p:cNvPr id="8" name="Obrázek 7" descr="Bpee_nakre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0000" y="4662000"/>
            <a:ext cx="8424000" cy="1444770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/>
        </p:nvCxnSpPr>
        <p:spPr>
          <a:xfrm>
            <a:off x="252000" y="6120000"/>
            <a:ext cx="8640000" cy="0"/>
          </a:xfrm>
          <a:prstGeom prst="line">
            <a:avLst/>
          </a:prstGeom>
          <a:ln w="28575">
            <a:solidFill>
              <a:srgbClr val="4029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80000" y="180000"/>
            <a:ext cx="8784000" cy="61920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9525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 idx="4294967295"/>
          </p:nvPr>
        </p:nvSpPr>
        <p:spPr>
          <a:xfrm>
            <a:off x="306000" y="1800000"/>
            <a:ext cx="8534400" cy="758825"/>
          </a:xfrm>
        </p:spPr>
        <p:txBody>
          <a:bodyPr>
            <a:normAutofit/>
          </a:bodyPr>
          <a:lstStyle/>
          <a:p>
            <a:r>
              <a:rPr lang="cs-CZ" sz="3700" dirty="0" smtClean="0"/>
              <a:t>Děkuji za pozornost</a:t>
            </a:r>
            <a:endParaRPr lang="cs-CZ" sz="37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294967295"/>
          </p:nvPr>
        </p:nvSpPr>
        <p:spPr>
          <a:xfrm>
            <a:off x="306000" y="2520000"/>
            <a:ext cx="8535600" cy="72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000" dirty="0" smtClean="0"/>
              <a:t>Radek Papež, radekedar@</a:t>
            </a:r>
            <a:r>
              <a:rPr lang="cs-CZ" sz="2000" dirty="0" err="1" smtClean="0"/>
              <a:t>gmail.com</a:t>
            </a:r>
            <a:endParaRPr lang="cs-CZ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škole a autorovi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Jiráskovo gymnázium</a:t>
            </a:r>
          </a:p>
          <a:p>
            <a:pPr lvl="1"/>
            <a:r>
              <a:rPr lang="cs-CZ" dirty="0" smtClean="0"/>
              <a:t>Řezníčkova 451, 547 01 Náchod</a:t>
            </a:r>
          </a:p>
          <a:p>
            <a:pPr lvl="1"/>
            <a:r>
              <a:rPr lang="cs-CZ" dirty="0" smtClean="0"/>
              <a:t>osmileté a čtyřleté gymnázium se všeobecným zaměřením</a:t>
            </a:r>
          </a:p>
          <a:p>
            <a:pPr lvl="1"/>
            <a:r>
              <a:rPr lang="cs-CZ" dirty="0" smtClean="0"/>
              <a:t>poslední 2 roky studia profilace prostřednictvím volitelných předmětů (seminářů)</a:t>
            </a:r>
          </a:p>
          <a:p>
            <a:r>
              <a:rPr lang="cs-CZ" dirty="0" smtClean="0"/>
              <a:t>Radek Papež</a:t>
            </a:r>
          </a:p>
          <a:p>
            <a:pPr lvl="1"/>
            <a:r>
              <a:rPr lang="cs-CZ" dirty="0" smtClean="0"/>
              <a:t>student septimy A osmiletého gymnázia</a:t>
            </a:r>
          </a:p>
          <a:p>
            <a:pPr lvl="1"/>
            <a:r>
              <a:rPr lang="cs-CZ" dirty="0" smtClean="0"/>
              <a:t>volitelné předměty</a:t>
            </a:r>
          </a:p>
          <a:p>
            <a:pPr lvl="2"/>
            <a:r>
              <a:rPr lang="cs-CZ" dirty="0" smtClean="0"/>
              <a:t>Seminář z matematiky</a:t>
            </a:r>
          </a:p>
          <a:p>
            <a:pPr lvl="2"/>
            <a:r>
              <a:rPr lang="cs-CZ" dirty="0" smtClean="0"/>
              <a:t>Seminář z fyziky</a:t>
            </a:r>
          </a:p>
          <a:p>
            <a:endParaRPr lang="cs-CZ" dirty="0"/>
          </a:p>
        </p:txBody>
      </p:sp>
      <p:sp>
        <p:nvSpPr>
          <p:cNvPr id="7" name="Zápatí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9" name="DarkBox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Foto - gympl" descr="budova-gymnaz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opisek - gympl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B</a:t>
            </a:r>
            <a:r>
              <a:rPr lang="cs-CZ" sz="1600" dirty="0" smtClean="0"/>
              <a:t>udova </a:t>
            </a:r>
            <a:r>
              <a:rPr lang="cs-CZ" sz="1600" dirty="0" smtClean="0"/>
              <a:t>gymnázia – </a:t>
            </a:r>
            <a:r>
              <a:rPr lang="cs-CZ" sz="1600" dirty="0" smtClean="0"/>
              <a:t>foto: </a:t>
            </a:r>
            <a:r>
              <a:rPr lang="cs-CZ" sz="1600" dirty="0" err="1" smtClean="0"/>
              <a:t>Wikipedie</a:t>
            </a:r>
            <a:endParaRPr lang="cs-CZ" sz="1600" dirty="0"/>
          </a:p>
        </p:txBody>
      </p:sp>
      <p:pic>
        <p:nvPicPr>
          <p:cNvPr id="10" name="Foto - busta" descr="antonin-jirase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pisek - busta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B</a:t>
            </a:r>
            <a:r>
              <a:rPr lang="cs-CZ" sz="1600" dirty="0" smtClean="0"/>
              <a:t>usta </a:t>
            </a:r>
            <a:r>
              <a:rPr lang="cs-CZ" sz="1600" dirty="0" smtClean="0"/>
              <a:t>Aloise Jiráska – </a:t>
            </a:r>
            <a:r>
              <a:rPr lang="cs-CZ" sz="1600" dirty="0" smtClean="0"/>
              <a:t>foto: </a:t>
            </a:r>
            <a:r>
              <a:rPr lang="cs-CZ" sz="1600" dirty="0" err="1" smtClean="0"/>
              <a:t>Wikipedie</a:t>
            </a:r>
            <a:endParaRPr lang="cs-CZ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problematiky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páteřní články železniční dopravy v ČR</a:t>
            </a:r>
          </a:p>
          <a:p>
            <a:pPr lvl="1"/>
            <a:r>
              <a:rPr lang="cs-CZ" dirty="0" smtClean="0"/>
              <a:t>vlaky vyšší kvality (EC, IC, Ex)</a:t>
            </a:r>
          </a:p>
          <a:p>
            <a:pPr lvl="1"/>
            <a:r>
              <a:rPr lang="cs-CZ" dirty="0" smtClean="0"/>
              <a:t>rychlíky (R)</a:t>
            </a:r>
          </a:p>
          <a:p>
            <a:r>
              <a:rPr lang="cs-CZ" dirty="0" smtClean="0"/>
              <a:t>vozy nasazované na rychlíky</a:t>
            </a:r>
          </a:p>
          <a:p>
            <a:pPr lvl="1"/>
            <a:r>
              <a:rPr lang="cs-CZ" dirty="0" smtClean="0"/>
              <a:t>Bautzen 1972-1985 (A, B, AB, BDs)</a:t>
            </a:r>
          </a:p>
          <a:p>
            <a:pPr lvl="2"/>
            <a:r>
              <a:rPr lang="cs-CZ" dirty="0" smtClean="0"/>
              <a:t>zastaralé, nevyhovují dnešním požadavkům kultury cestování</a:t>
            </a:r>
          </a:p>
          <a:p>
            <a:pPr lvl="1"/>
            <a:r>
              <a:rPr lang="cs-CZ" dirty="0" smtClean="0"/>
              <a:t>modernizace původních vozů</a:t>
            </a:r>
          </a:p>
          <a:p>
            <a:pPr lvl="2"/>
            <a:r>
              <a:rPr lang="cs-CZ" dirty="0" smtClean="0"/>
              <a:t>Beer</a:t>
            </a:r>
            <a:r>
              <a:rPr lang="cs-CZ" baseline="30000" dirty="0" smtClean="0"/>
              <a:t>273</a:t>
            </a:r>
            <a:r>
              <a:rPr lang="cs-CZ" dirty="0" smtClean="0"/>
              <a:t>, Aee</a:t>
            </a:r>
            <a:r>
              <a:rPr lang="cs-CZ" baseline="30000" dirty="0" smtClean="0"/>
              <a:t>145,</a:t>
            </a:r>
            <a:r>
              <a:rPr lang="cs-CZ" dirty="0" smtClean="0"/>
              <a:t> </a:t>
            </a:r>
            <a:r>
              <a:rPr lang="cs-CZ" baseline="30000" dirty="0" smtClean="0"/>
              <a:t>(152)</a:t>
            </a:r>
            <a:r>
              <a:rPr lang="cs-CZ" dirty="0" smtClean="0"/>
              <a:t>, Bee</a:t>
            </a:r>
            <a:r>
              <a:rPr lang="cs-CZ" baseline="30000" dirty="0" smtClean="0"/>
              <a:t>243</a:t>
            </a:r>
            <a:r>
              <a:rPr lang="cs-CZ" dirty="0" smtClean="0"/>
              <a:t>, Bvt</a:t>
            </a:r>
            <a:r>
              <a:rPr lang="cs-CZ" baseline="30000" dirty="0" smtClean="0"/>
              <a:t>453</a:t>
            </a:r>
            <a:r>
              <a:rPr lang="cs-CZ" dirty="0" smtClean="0"/>
              <a:t>, BDsee</a:t>
            </a:r>
            <a:r>
              <a:rPr lang="cs-CZ" baseline="30000" dirty="0" smtClean="0"/>
              <a:t>454</a:t>
            </a:r>
          </a:p>
          <a:p>
            <a:r>
              <a:rPr lang="cs-CZ" dirty="0" smtClean="0"/>
              <a:t>vlastní návrh modernizace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Vyrobené vozy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rychlíkové vozy vyráběné pro ČSD</a:t>
            </a:r>
          </a:p>
          <a:p>
            <a:pPr lvl="1"/>
            <a:r>
              <a:rPr lang="cs-CZ" dirty="0" smtClean="0"/>
              <a:t>60. léta 20. století – Győr (Maďarsko)</a:t>
            </a:r>
          </a:p>
          <a:p>
            <a:pPr lvl="1"/>
            <a:r>
              <a:rPr lang="cs-CZ" dirty="0" smtClean="0"/>
              <a:t>70. léta 20. století-1989 – VEB Waggonbau Bautzen, Görlitz (NDR)</a:t>
            </a:r>
          </a:p>
          <a:p>
            <a:r>
              <a:rPr lang="cs-CZ" dirty="0" smtClean="0"/>
              <a:t>vozy vyráběné v Bautzenu v letech 1972-1985</a:t>
            </a:r>
          </a:p>
          <a:p>
            <a:pPr lvl="1"/>
            <a:r>
              <a:rPr lang="cs-CZ" dirty="0" smtClean="0"/>
              <a:t>1417 vozů typu UIC-Y (délka 24,5 m)</a:t>
            </a:r>
          </a:p>
          <a:p>
            <a:pPr lvl="2"/>
            <a:r>
              <a:rPr lang="cs-CZ" dirty="0" smtClean="0"/>
              <a:t>816 vozů Ba (Bm, B), 110 vozů Aa (Am, A), 50 vozů ABm (AB), 441 vozů BDa (BDms, BDs)</a:t>
            </a:r>
          </a:p>
          <a:p>
            <a:pPr lvl="1"/>
            <a:r>
              <a:rPr lang="cs-CZ" dirty="0" smtClean="0"/>
              <a:t>oddílové uspořádání, teplovzdušné topení (dříve odporové)</a:t>
            </a:r>
          </a:p>
          <a:p>
            <a:pPr lvl="1"/>
            <a:r>
              <a:rPr lang="cs-CZ" dirty="0" smtClean="0"/>
              <a:t>schopné mezinárodního provozu, postupné vyřazování</a:t>
            </a:r>
          </a:p>
          <a:p>
            <a:pPr lvl="1"/>
            <a:r>
              <a:rPr lang="cs-CZ" dirty="0" smtClean="0"/>
              <a:t>změny označení v letech 1983, 1990, 2009</a:t>
            </a:r>
          </a:p>
        </p:txBody>
      </p:sp>
      <p:sp>
        <p:nvSpPr>
          <p:cNvPr id="7" name="DarkBox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Foto - A149" descr="budova-gymnaz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pis - A149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Vůz A</a:t>
            </a:r>
            <a:r>
              <a:rPr lang="cs-CZ" sz="1600" baseline="30000" dirty="0" smtClean="0"/>
              <a:t>149</a:t>
            </a:r>
            <a:r>
              <a:rPr lang="cs-CZ" sz="1600" dirty="0" smtClean="0"/>
              <a:t> 110 – foto: Radek Papež</a:t>
            </a:r>
            <a:endParaRPr lang="cs-CZ" sz="1600" baseline="30000" dirty="0"/>
          </a:p>
        </p:txBody>
      </p:sp>
      <p:pic>
        <p:nvPicPr>
          <p:cNvPr id="10" name="Foto - B256" descr="antonin-jirase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pis - B256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Sedačka vozu B</a:t>
            </a:r>
            <a:r>
              <a:rPr lang="cs-CZ" sz="1600" baseline="30000" dirty="0" smtClean="0"/>
              <a:t>256</a:t>
            </a:r>
            <a:r>
              <a:rPr lang="cs-CZ" sz="1600" dirty="0" smtClean="0"/>
              <a:t> </a:t>
            </a:r>
            <a:r>
              <a:rPr lang="cs-CZ" sz="1600" dirty="0" smtClean="0"/>
              <a:t>– foto: Radek Papež</a:t>
            </a:r>
            <a:endParaRPr lang="cs-CZ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/>
          <p:cNvSpPr>
            <a:spLocks noGrp="1"/>
          </p:cNvSpPr>
          <p:nvPr>
            <p:ph type="title"/>
          </p:nvPr>
        </p:nvSpPr>
        <p:spPr>
          <a:xfrm>
            <a:off x="301752" y="230400"/>
            <a:ext cx="8534400" cy="758952"/>
          </a:xfrm>
        </p:spPr>
        <p:txBody>
          <a:bodyPr/>
          <a:lstStyle/>
          <a:p>
            <a:r>
              <a:rPr lang="cs-CZ" dirty="0" smtClean="0"/>
              <a:t>Modernizované vozy (1/3)</a:t>
            </a:r>
            <a:endParaRPr lang="cs-CZ" dirty="0"/>
          </a:p>
        </p:txBody>
      </p:sp>
      <p:sp>
        <p:nvSpPr>
          <p:cNvPr id="3" name="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4" name="Zápatí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Číslo stránky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Hlavní text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drobné i razantnější úpravy</a:t>
            </a:r>
          </a:p>
          <a:p>
            <a:r>
              <a:rPr lang="cs-CZ" dirty="0" smtClean="0"/>
              <a:t>Beer</a:t>
            </a:r>
            <a:r>
              <a:rPr lang="cs-CZ" baseline="30000" dirty="0" smtClean="0"/>
              <a:t>273</a:t>
            </a:r>
            <a:r>
              <a:rPr lang="cs-CZ" dirty="0" smtClean="0"/>
              <a:t> (50 54 20-38)</a:t>
            </a:r>
          </a:p>
          <a:p>
            <a:pPr lvl="1"/>
            <a:r>
              <a:rPr lang="cs-CZ" dirty="0" smtClean="0"/>
              <a:t>1992-1995, 34 vozů (31 vozů ex B, 3 vozy ex BDs)</a:t>
            </a:r>
          </a:p>
          <a:p>
            <a:pPr lvl="1"/>
            <a:r>
              <a:rPr lang="cs-CZ" dirty="0" smtClean="0"/>
              <a:t>zvláštní uspořádání interiéru (dvojoddíly, trojoddíly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Aee</a:t>
            </a:r>
            <a:r>
              <a:rPr lang="cs-CZ" baseline="30000" dirty="0" smtClean="0"/>
              <a:t>145, (152)</a:t>
            </a:r>
            <a:r>
              <a:rPr lang="cs-CZ" dirty="0" smtClean="0"/>
              <a:t> (61 54 19-51 / 50 54 19-38)</a:t>
            </a:r>
          </a:p>
          <a:p>
            <a:pPr lvl="1"/>
            <a:r>
              <a:rPr lang="cs-CZ" dirty="0" smtClean="0"/>
              <a:t>1996-1997, 12 vozů (9 vozů ex A, 3 vozy ex AB)</a:t>
            </a:r>
          </a:p>
          <a:p>
            <a:pPr lvl="1"/>
            <a:r>
              <a:rPr lang="cs-CZ" dirty="0" smtClean="0"/>
              <a:t>9 kupé 1. vozové třídy, 2000-2006 dosazena klimatizace</a:t>
            </a:r>
          </a:p>
          <a:p>
            <a:pPr lvl="1"/>
            <a:r>
              <a:rPr lang="cs-CZ" dirty="0" smtClean="0"/>
              <a:t>stejným způsobem modernizováno 6 vozů AB s odporovým topením (1999-2000, dnes Aee</a:t>
            </a:r>
            <a:r>
              <a:rPr lang="cs-CZ" baseline="30000" dirty="0" smtClean="0"/>
              <a:t>152</a:t>
            </a:r>
            <a:r>
              <a:rPr lang="cs-CZ" dirty="0" smtClean="0"/>
              <a:t>, bez klimatizace)</a:t>
            </a:r>
          </a:p>
          <a:p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828000" y="3157200"/>
            <a:ext cx="7380000" cy="1080000"/>
            <a:chOff x="828000" y="3157200"/>
            <a:chExt cx="7380000" cy="1080000"/>
          </a:xfrm>
        </p:grpSpPr>
        <p:sp>
          <p:nvSpPr>
            <p:cNvPr id="17" name="Obdélník 16"/>
            <p:cNvSpPr/>
            <p:nvPr/>
          </p:nvSpPr>
          <p:spPr>
            <a:xfrm>
              <a:off x="828000" y="3157200"/>
              <a:ext cx="7380000" cy="1080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Beer_zp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000" y="3204000"/>
              <a:ext cx="7200000" cy="1011446"/>
            </a:xfrm>
            <a:prstGeom prst="rect">
              <a:avLst/>
            </a:prstGeom>
          </p:spPr>
        </p:pic>
      </p:grpSp>
      <p:sp>
        <p:nvSpPr>
          <p:cNvPr id="19" name="Zaoblený obdélník 18"/>
          <p:cNvSpPr/>
          <p:nvPr/>
        </p:nvSpPr>
        <p:spPr>
          <a:xfrm>
            <a:off x="5400000" y="3870000"/>
            <a:ext cx="2160000" cy="25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1C1C1C"/>
                </a:solidFill>
                <a:latin typeface="+mj-lt"/>
              </a:rPr>
              <a:t>nákres: </a:t>
            </a:r>
            <a:r>
              <a:rPr lang="cs-CZ" sz="1400" dirty="0" err="1" smtClean="0">
                <a:solidFill>
                  <a:srgbClr val="1C1C1C"/>
                </a:solidFill>
                <a:latin typeface="+mj-lt"/>
              </a:rPr>
              <a:t>ŽelPage.cz</a:t>
            </a:r>
            <a:endParaRPr lang="cs-CZ" sz="1400" dirty="0">
              <a:solidFill>
                <a:srgbClr val="1C1C1C"/>
              </a:solidFill>
              <a:latin typeface="+mj-lt"/>
            </a:endParaRPr>
          </a:p>
        </p:txBody>
      </p:sp>
      <p:sp>
        <p:nvSpPr>
          <p:cNvPr id="7" name="DarkBox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Foto - vozy Beer273" descr="budova-gymnazi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pis - Vozy Beer273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Vozy Beer</a:t>
            </a:r>
            <a:r>
              <a:rPr lang="cs-CZ" sz="1600" baseline="30000" dirty="0" smtClean="0"/>
              <a:t>273</a:t>
            </a:r>
            <a:r>
              <a:rPr lang="cs-CZ" sz="1600" dirty="0" smtClean="0"/>
              <a:t> – foto: Radek Papež</a:t>
            </a:r>
            <a:endParaRPr lang="cs-CZ" sz="1600" baseline="30000" dirty="0"/>
          </a:p>
        </p:txBody>
      </p:sp>
      <p:pic>
        <p:nvPicPr>
          <p:cNvPr id="12" name="Foto - Beer273 dvojoddíl" descr="antonin-jirase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Popis - Beer273 dvojoddíl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Beer</a:t>
            </a:r>
            <a:r>
              <a:rPr lang="cs-CZ" sz="1600" baseline="30000" dirty="0" smtClean="0"/>
              <a:t>273</a:t>
            </a:r>
            <a:r>
              <a:rPr lang="cs-CZ" sz="1600" dirty="0" smtClean="0"/>
              <a:t> – dvojoddíl – foto: Radek Papež</a:t>
            </a:r>
            <a:endParaRPr lang="cs-CZ" sz="1600" dirty="0"/>
          </a:p>
        </p:txBody>
      </p:sp>
      <p:pic>
        <p:nvPicPr>
          <p:cNvPr id="14" name="Foto - Aee152 interier" descr="antonin-jirase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opis - Aee152 interier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Aee</a:t>
            </a:r>
            <a:r>
              <a:rPr lang="cs-CZ" sz="1600" baseline="30000" dirty="0" smtClean="0"/>
              <a:t>152</a:t>
            </a:r>
            <a:r>
              <a:rPr lang="cs-CZ" sz="1600" dirty="0" smtClean="0"/>
              <a:t> – sedadla – foto: Jan Máca</a:t>
            </a:r>
            <a:endParaRPr lang="cs-CZ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3" grpId="0" animBg="1"/>
      <p:bldP spid="13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Modernizované vozy (2/3)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Bee</a:t>
            </a:r>
            <a:r>
              <a:rPr lang="cs-CZ" baseline="30000" dirty="0" smtClean="0"/>
              <a:t>243</a:t>
            </a:r>
          </a:p>
          <a:p>
            <a:pPr lvl="1"/>
            <a:r>
              <a:rPr lang="cs-CZ" dirty="0" smtClean="0"/>
              <a:t>2003, 8 vozů (ex B), dnes již jen 7 (1 vůz – nehoda 2005)</a:t>
            </a:r>
          </a:p>
          <a:p>
            <a:pPr lvl="1"/>
            <a:r>
              <a:rPr lang="cs-CZ" dirty="0" smtClean="0"/>
              <a:t>již z výroby zkušebně CZE místo alternátoru</a:t>
            </a:r>
          </a:p>
          <a:p>
            <a:pPr lvl="1"/>
            <a:r>
              <a:rPr lang="cs-CZ" dirty="0" smtClean="0"/>
              <a:t>přečalounění sedadel, administrativní snížení míst na 6 na oddíl</a:t>
            </a:r>
          </a:p>
          <a:p>
            <a:pPr lvl="2"/>
            <a:r>
              <a:rPr lang="cs-CZ" dirty="0" smtClean="0"/>
              <a:t>důvod: zajíždění do Rakouska</a:t>
            </a:r>
          </a:p>
          <a:p>
            <a:r>
              <a:rPr lang="cs-CZ" dirty="0" smtClean="0"/>
              <a:t>Bvt</a:t>
            </a:r>
            <a:r>
              <a:rPr lang="cs-CZ" baseline="30000" dirty="0" smtClean="0"/>
              <a:t>453</a:t>
            </a:r>
            <a:r>
              <a:rPr lang="cs-CZ" dirty="0" smtClean="0"/>
              <a:t> (50 54 84-46)</a:t>
            </a:r>
          </a:p>
          <a:p>
            <a:pPr lvl="1"/>
            <a:r>
              <a:rPr lang="cs-CZ" dirty="0" smtClean="0"/>
              <a:t>2007, 2 vozy (ex BDs)</a:t>
            </a:r>
          </a:p>
          <a:p>
            <a:pPr lvl="1"/>
            <a:r>
              <a:rPr lang="cs-CZ" dirty="0" smtClean="0"/>
              <a:t>3 části, krajní – přeprava kol, prostřední – 40 míst k sezení</a:t>
            </a:r>
          </a:p>
          <a:p>
            <a:pPr lvl="1"/>
            <a:r>
              <a:rPr lang="cs-CZ" dirty="0" smtClean="0"/>
              <a:t>nakládací dveře pro jízdní kola</a:t>
            </a:r>
          </a:p>
          <a:p>
            <a:pPr lvl="1"/>
            <a:endParaRPr lang="cs-CZ" dirty="0"/>
          </a:p>
        </p:txBody>
      </p:sp>
      <p:sp>
        <p:nvSpPr>
          <p:cNvPr id="7" name="DarkBox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Foto - Bee243" descr="budova-gymnaz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pis - Bee243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Vůz Bee</a:t>
            </a:r>
            <a:r>
              <a:rPr lang="cs-CZ" sz="1600" baseline="30000" dirty="0" smtClean="0"/>
              <a:t>243</a:t>
            </a:r>
            <a:r>
              <a:rPr lang="cs-CZ" sz="1600" dirty="0" smtClean="0"/>
              <a:t> sedačka – foto: Jan Máca</a:t>
            </a:r>
            <a:endParaRPr lang="cs-CZ" sz="1600" baseline="30000" dirty="0"/>
          </a:p>
        </p:txBody>
      </p:sp>
      <p:pic>
        <p:nvPicPr>
          <p:cNvPr id="10" name="Foto - Bvt453" descr="antonin-jirase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pis - Bvt453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</a:t>
            </a:r>
            <a:r>
              <a:rPr lang="cs-CZ" sz="1600" dirty="0" smtClean="0"/>
              <a:t>ůz </a:t>
            </a:r>
            <a:r>
              <a:rPr lang="cs-CZ" sz="1600" dirty="0" smtClean="0"/>
              <a:t>Bvt</a:t>
            </a:r>
            <a:r>
              <a:rPr lang="cs-CZ" sz="1600" baseline="30000" dirty="0" smtClean="0"/>
              <a:t>453</a:t>
            </a:r>
            <a:r>
              <a:rPr lang="cs-CZ" sz="1600" dirty="0" smtClean="0"/>
              <a:t> – foto: Radek Papež</a:t>
            </a:r>
            <a:endParaRPr lang="cs-CZ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Modernizované vozy (3/3)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BDsee</a:t>
            </a:r>
            <a:r>
              <a:rPr lang="cs-CZ" baseline="30000" dirty="0" smtClean="0"/>
              <a:t>454</a:t>
            </a:r>
            <a:r>
              <a:rPr lang="cs-CZ" dirty="0" smtClean="0"/>
              <a:t> (50 54 82-40)</a:t>
            </a:r>
          </a:p>
          <a:p>
            <a:pPr lvl="1"/>
            <a:r>
              <a:rPr lang="cs-CZ" dirty="0" smtClean="0"/>
              <a:t>2009, 2 vozy (ex BDs)</a:t>
            </a:r>
          </a:p>
          <a:p>
            <a:pPr lvl="1"/>
            <a:r>
              <a:rPr lang="cs-CZ" dirty="0" smtClean="0"/>
              <a:t>dosazení CZE, oplyšování sedaček</a:t>
            </a:r>
          </a:p>
          <a:p>
            <a:pPr lvl="1"/>
            <a:r>
              <a:rPr lang="cs-CZ" dirty="0" smtClean="0"/>
              <a:t>barevné schéma shodné s patrovými vozy Bmto</a:t>
            </a:r>
            <a:r>
              <a:rPr lang="cs-CZ" baseline="30000" dirty="0" smtClean="0"/>
              <a:t>292</a:t>
            </a:r>
            <a:r>
              <a:rPr lang="cs-CZ" dirty="0" smtClean="0"/>
              <a:t> a Bmteeo</a:t>
            </a:r>
            <a:r>
              <a:rPr lang="cs-CZ" baseline="30000" dirty="0" smtClean="0"/>
              <a:t>293</a:t>
            </a:r>
          </a:p>
          <a:p>
            <a:r>
              <a:rPr lang="cs-CZ" dirty="0" smtClean="0"/>
              <a:t>Drobné úpravy interiéru</a:t>
            </a:r>
          </a:p>
          <a:p>
            <a:pPr lvl="1"/>
            <a:r>
              <a:rPr lang="cs-CZ" dirty="0" smtClean="0"/>
              <a:t>Brněnský expres (BrEx)</a:t>
            </a:r>
          </a:p>
          <a:p>
            <a:pPr lvl="2"/>
            <a:r>
              <a:rPr lang="cs-CZ" dirty="0" smtClean="0"/>
              <a:t>2007-2008, 16 vozů řady B</a:t>
            </a:r>
          </a:p>
          <a:p>
            <a:pPr lvl="2"/>
            <a:r>
              <a:rPr lang="cs-CZ" dirty="0" smtClean="0"/>
              <a:t>přečalounění sedaček</a:t>
            </a:r>
          </a:p>
          <a:p>
            <a:pPr lvl="1"/>
            <a:r>
              <a:rPr lang="cs-CZ" dirty="0" smtClean="0"/>
              <a:t>„humanizace“ vozů</a:t>
            </a:r>
          </a:p>
          <a:p>
            <a:pPr lvl="2"/>
            <a:r>
              <a:rPr lang="cs-CZ" dirty="0" smtClean="0"/>
              <a:t>od 2009, různé vozy</a:t>
            </a:r>
          </a:p>
          <a:p>
            <a:pPr lvl="2"/>
            <a:r>
              <a:rPr lang="cs-CZ" dirty="0" smtClean="0"/>
              <a:t>kompletní oprava interiéru (přečalounění, podlaha, nátěr stěn)</a:t>
            </a:r>
          </a:p>
        </p:txBody>
      </p:sp>
      <p:sp>
        <p:nvSpPr>
          <p:cNvPr id="7" name="DarkBox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Foto - BDsee454" descr="budova-gymnaz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2000" y="1025859"/>
            <a:ext cx="7200000" cy="478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pis - BDsee454"/>
          <p:cNvSpPr/>
          <p:nvPr/>
        </p:nvSpPr>
        <p:spPr>
          <a:xfrm>
            <a:off x="1152000" y="5292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Vůz BDsee</a:t>
            </a:r>
            <a:r>
              <a:rPr lang="cs-CZ" sz="1600" baseline="30000" dirty="0" smtClean="0"/>
              <a:t>454</a:t>
            </a:r>
            <a:r>
              <a:rPr lang="cs-CZ" sz="1600" dirty="0" smtClean="0"/>
              <a:t> – foto: Radek Papež</a:t>
            </a:r>
            <a:endParaRPr lang="cs-CZ" sz="1600" baseline="30000" dirty="0"/>
          </a:p>
        </p:txBody>
      </p:sp>
      <p:pic>
        <p:nvPicPr>
          <p:cNvPr id="10" name="Foto - BrEx" descr="antonin-jirase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000" y="720000"/>
            <a:ext cx="72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pis - BrEx"/>
          <p:cNvSpPr/>
          <p:nvPr/>
        </p:nvSpPr>
        <p:spPr>
          <a:xfrm>
            <a:off x="1152000" y="5580000"/>
            <a:ext cx="3600000" cy="360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Vůz </a:t>
            </a:r>
            <a:r>
              <a:rPr lang="cs-CZ" sz="1600" dirty="0" smtClean="0"/>
              <a:t>B</a:t>
            </a:r>
            <a:r>
              <a:rPr lang="cs-CZ" sz="1600" baseline="30000" dirty="0" smtClean="0"/>
              <a:t>249</a:t>
            </a:r>
            <a:r>
              <a:rPr lang="cs-CZ" sz="1600" dirty="0" smtClean="0"/>
              <a:t> BrEx – foto: Radek Papež</a:t>
            </a:r>
            <a:endParaRPr lang="cs-CZ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návrh modernizace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původních vozů zachována pouze základní konstrukce</a:t>
            </a:r>
          </a:p>
          <a:p>
            <a:r>
              <a:rPr lang="cs-CZ" dirty="0" smtClean="0"/>
              <a:t>jednotné rychlíkové soupravy se systémem PUSH / PULL</a:t>
            </a:r>
          </a:p>
          <a:p>
            <a:pPr lvl="1"/>
            <a:r>
              <a:rPr lang="cs-CZ" dirty="0" smtClean="0"/>
              <a:t>Bpee – vozy 2. vozové třídy</a:t>
            </a:r>
          </a:p>
          <a:p>
            <a:pPr lvl="1"/>
            <a:r>
              <a:rPr lang="cs-CZ" dirty="0" smtClean="0"/>
              <a:t>Bdbpree – vůz 2. vozové třídy (jízdní kola, zvedací plošina)</a:t>
            </a:r>
          </a:p>
          <a:p>
            <a:pPr lvl="1"/>
            <a:r>
              <a:rPr lang="cs-CZ" dirty="0" smtClean="0"/>
              <a:t>ADfpee – vůz 1. vozové třídy (služební oddíl, stanoviště strojvedoucího)</a:t>
            </a:r>
          </a:p>
          <a:p>
            <a:r>
              <a:rPr lang="cs-CZ" dirty="0" smtClean="0"/>
              <a:t>vlastnosti vozů</a:t>
            </a:r>
          </a:p>
          <a:p>
            <a:pPr lvl="1"/>
            <a:r>
              <a:rPr lang="cs-CZ" dirty="0" smtClean="0"/>
              <a:t>pouze velkoprostorové uspořádání (+ vandalismus, - soukromí)</a:t>
            </a:r>
          </a:p>
          <a:p>
            <a:pPr lvl="1"/>
            <a:r>
              <a:rPr lang="cs-CZ" dirty="0" smtClean="0"/>
              <a:t>nové podvozky SGP 300 (kotoučová, magnetická kolejnicová brzda)</a:t>
            </a:r>
          </a:p>
          <a:p>
            <a:pPr lvl="1"/>
            <a:r>
              <a:rPr lang="cs-CZ" dirty="0" smtClean="0"/>
              <a:t>max. rychlost 160/200 km.h</a:t>
            </a:r>
            <a:r>
              <a:rPr lang="cs-CZ" baseline="30000" dirty="0" smtClean="0"/>
              <a:t>-1</a:t>
            </a:r>
            <a:r>
              <a:rPr lang="cs-CZ" dirty="0" smtClean="0"/>
              <a:t>, klimatizační jednotka, CZE</a:t>
            </a:r>
          </a:p>
          <a:p>
            <a:pPr lvl="1"/>
            <a:r>
              <a:rPr lang="cs-CZ" dirty="0" smtClean="0"/>
              <a:t>informační systém (vnější displeje, LCD panely, LED displeje, rezervace)</a:t>
            </a:r>
          </a:p>
          <a:p>
            <a:pPr lvl="1"/>
            <a:r>
              <a:rPr lang="cs-CZ" dirty="0" smtClean="0"/>
              <a:t>uzavřený systém WC, elektrické zásuvky, sedadla BORCAD cz SEL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Vůz 2. třídy řady Bpee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Leden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Cena děkana Fakulty dopravní ČVUT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33AE-99B6-46F9-B02C-437A647F7C3D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78 míst k sezení</a:t>
            </a:r>
          </a:p>
          <a:p>
            <a:r>
              <a:rPr lang="cs-CZ" dirty="0" smtClean="0"/>
              <a:t>v soupravě 3-5 vozů podle vytíženosti linky</a:t>
            </a:r>
          </a:p>
          <a:p>
            <a:r>
              <a:rPr lang="cs-CZ" dirty="0" smtClean="0"/>
              <a:t>ve voze přeprava </a:t>
            </a:r>
            <a:r>
              <a:rPr lang="cs-CZ" dirty="0" smtClean="0"/>
              <a:t>jízdních kol vyloučena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360000" y="3186000"/>
            <a:ext cx="8424000" cy="1221560"/>
            <a:chOff x="252000" y="3186000"/>
            <a:chExt cx="8640000" cy="1221560"/>
          </a:xfrm>
        </p:grpSpPr>
        <p:sp>
          <p:nvSpPr>
            <p:cNvPr id="11" name="Obdélník 10"/>
            <p:cNvSpPr/>
            <p:nvPr/>
          </p:nvSpPr>
          <p:spPr>
            <a:xfrm>
              <a:off x="252000" y="3186000"/>
              <a:ext cx="8640000" cy="1221560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7" name="Obrázek 6" descr="Bpee_schema.png"/>
            <p:cNvPicPr>
              <a:picLocks noChangeAspect="1"/>
            </p:cNvPicPr>
            <p:nvPr/>
          </p:nvPicPr>
          <p:blipFill>
            <a:blip r:embed="rId2" cstate="screen">
              <a:lum contrast="10000"/>
            </a:blip>
            <a:stretch>
              <a:fillRect/>
            </a:stretch>
          </p:blipFill>
          <p:spPr>
            <a:xfrm>
              <a:off x="360000" y="3240000"/>
              <a:ext cx="8424000" cy="1131354"/>
            </a:xfrm>
            <a:prstGeom prst="rect">
              <a:avLst/>
            </a:prstGeom>
          </p:spPr>
        </p:pic>
      </p:grpSp>
      <p:pic>
        <p:nvPicPr>
          <p:cNvPr id="8" name="Obrázek 7" descr="Bpee_nakre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0000" y="4680000"/>
            <a:ext cx="8424000" cy="1429481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/>
        </p:nvCxnSpPr>
        <p:spPr>
          <a:xfrm>
            <a:off x="252000" y="6120000"/>
            <a:ext cx="8640000" cy="0"/>
          </a:xfrm>
          <a:prstGeom prst="line">
            <a:avLst/>
          </a:prstGeom>
          <a:ln w="28575">
            <a:solidFill>
              <a:srgbClr val="4029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568</TotalTime>
  <Words>861</Words>
  <Application>Microsoft Office PowerPoint</Application>
  <PresentationFormat>Předvádění na obrazovce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Administrativní</vt:lpstr>
      <vt:lpstr>Rychlíkové osobní vozy řad A, B, AB a BDs vyráběné v Bautzenu v letech 1972-1985</vt:lpstr>
      <vt:lpstr>O škole a autorovi</vt:lpstr>
      <vt:lpstr>Úvod do problematiky</vt:lpstr>
      <vt:lpstr>Vyrobené vozy</vt:lpstr>
      <vt:lpstr>Modernizované vozy (1/3)</vt:lpstr>
      <vt:lpstr>Modernizované vozy (2/3)</vt:lpstr>
      <vt:lpstr>Modernizované vozy (3/3)</vt:lpstr>
      <vt:lpstr>Vlastní návrh modernizace</vt:lpstr>
      <vt:lpstr>Vůz 2. třídy řady Bpee</vt:lpstr>
      <vt:lpstr>Vůz 2. třídy řady Bdbpree</vt:lpstr>
      <vt:lpstr>Vůz 1. třídy se služebním oddílem řady ADfpee</vt:lpstr>
      <vt:lpstr>Děkuji za pozornost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Rychlíkové osobní vozy řad A, B, AB a BDs vyráběné v Bautzenu v letech 1972-1985</dc:title>
  <dc:creator>Radek Papež</dc:creator>
  <cp:lastModifiedBy>Jan Máca</cp:lastModifiedBy>
  <cp:revision>355</cp:revision>
  <dcterms:created xsi:type="dcterms:W3CDTF">2010-01-23T08:45:09Z</dcterms:created>
  <dcterms:modified xsi:type="dcterms:W3CDTF">2010-01-27T09:06:19Z</dcterms:modified>
  <cp:contentStatus/>
</cp:coreProperties>
</file>