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Jste spokojeni s kvalitou MHD?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Podávali jste někdy podnět na ÚMČ?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1/25/2011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1/25/2011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0287" y="332656"/>
            <a:ext cx="8458200" cy="1673352"/>
          </a:xfrm>
        </p:spPr>
        <p:txBody>
          <a:bodyPr/>
          <a:lstStyle/>
          <a:p>
            <a:r>
              <a:rPr lang="cs-CZ" dirty="0" smtClean="0"/>
              <a:t>Bezbariérovost veřejné dopravy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5169744"/>
            <a:ext cx="8077200" cy="1499616"/>
          </a:xfrm>
        </p:spPr>
        <p:txBody>
          <a:bodyPr/>
          <a:lstStyle/>
          <a:p>
            <a:r>
              <a:rPr lang="cs-CZ" dirty="0" smtClean="0"/>
              <a:t>Matej Petrouš</a:t>
            </a:r>
            <a:endParaRPr lang="cs-CZ" dirty="0"/>
          </a:p>
          <a:p>
            <a:r>
              <a:rPr lang="cs-CZ" dirty="0" smtClean="0"/>
              <a:t>Radek Kolář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9070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29" y="1988840"/>
            <a:ext cx="39784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81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00192" y="580526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Matej </a:t>
            </a:r>
            <a:r>
              <a:rPr lang="cs-CZ" dirty="0" err="1" smtClean="0"/>
              <a:t>Petrouš</a:t>
            </a:r>
            <a:endParaRPr lang="cs-CZ" dirty="0" smtClean="0"/>
          </a:p>
          <a:p>
            <a:r>
              <a:rPr lang="cs-CZ" dirty="0" smtClean="0"/>
              <a:t>Radek Kolář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6228184" y="6451595"/>
            <a:ext cx="2915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660232" y="6451595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Gymnázium Christiana Dopplera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xmlns="" val="11213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79296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Bezbariérový přístup k zastávkám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645697"/>
          </a:xfrm>
        </p:spPr>
        <p:txBody>
          <a:bodyPr/>
          <a:lstStyle/>
          <a:p>
            <a:r>
              <a:rPr lang="cs-CZ" dirty="0" smtClean="0"/>
              <a:t>zastávka je součástí chodníku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2783303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 smtClean="0"/>
              <a:t>po nakloněné rovině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3647399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 smtClean="0"/>
              <a:t>výtahem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950912" y="2207239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zdaleka nejčastější způsob řešení bezbariérových zastávek</a:t>
            </a:r>
            <a:endParaRPr lang="cs-CZ" sz="25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950912" y="3215351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překonává menší výškové rozdíly</a:t>
            </a:r>
            <a:endParaRPr lang="cs-CZ" sz="25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950912" y="4079447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překonává větší výškové rozdíly</a:t>
            </a:r>
            <a:endParaRPr lang="cs-CZ" sz="25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4511495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 smtClean="0"/>
              <a:t>zvedací plošinou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971600" y="4943543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levnější alternativa k výtahu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14741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79296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Bezbariérový přístup do vozidel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9167"/>
            <a:ext cx="8229600" cy="645697"/>
          </a:xfrm>
        </p:spPr>
        <p:txBody>
          <a:bodyPr/>
          <a:lstStyle/>
          <a:p>
            <a:r>
              <a:rPr lang="cs-CZ" dirty="0" smtClean="0"/>
              <a:t>nízkopodlažní vozidla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2783303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 smtClean="0"/>
              <a:t>vysoká nástupiště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950912" y="1988840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umožňují nástup bez nutnosti překonávat schody</a:t>
            </a:r>
            <a:endParaRPr lang="cs-CZ" sz="25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4655511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 smtClean="0"/>
              <a:t>zvedací plošinou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950912" y="5085184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200" dirty="0" smtClean="0"/>
              <a:t>podlaha ve standardní výšce</a:t>
            </a:r>
            <a:endParaRPr lang="cs-CZ" sz="22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950912" y="2276872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variantně doplněné výklopnou plošinou či </a:t>
            </a:r>
            <a:r>
              <a:rPr lang="cs-CZ" sz="2500" i="1" dirty="0" err="1" smtClean="0"/>
              <a:t>kneelingem</a:t>
            </a:r>
            <a:endParaRPr lang="cs-CZ" sz="2500" i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950912" y="4007439"/>
            <a:ext cx="8229600" cy="645697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200" dirty="0" smtClean="0"/>
              <a:t>všechna nástupiště v </a:t>
            </a:r>
          </a:p>
          <a:p>
            <a:pPr marL="118872" indent="0">
              <a:buNone/>
            </a:pPr>
            <a:r>
              <a:rPr lang="cs-CZ" sz="2200" dirty="0" smtClean="0"/>
              <a:t>zastávkách jsou ve stejné úrovni</a:t>
            </a:r>
            <a:endParaRPr lang="cs-CZ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3303"/>
            <a:ext cx="4248472" cy="309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ástupný symbol pro obsah 2"/>
          <p:cNvSpPr txBox="1">
            <a:spLocks/>
          </p:cNvSpPr>
          <p:nvPr/>
        </p:nvSpPr>
        <p:spPr>
          <a:xfrm>
            <a:off x="950912" y="3212976"/>
            <a:ext cx="8229600" cy="645697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200" dirty="0" smtClean="0"/>
              <a:t>vozidlo s podlahou vysoko</a:t>
            </a:r>
          </a:p>
          <a:p>
            <a:pPr marL="118872" indent="0">
              <a:buNone/>
            </a:pPr>
            <a:r>
              <a:rPr lang="cs-CZ" sz="2200" dirty="0" smtClean="0"/>
              <a:t>nad vozovkou či kolejí</a:t>
            </a:r>
            <a:endParaRPr lang="cs-CZ" sz="2200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950912" y="5447599"/>
            <a:ext cx="8229600" cy="645697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100" dirty="0"/>
              <a:t>u</a:t>
            </a:r>
            <a:r>
              <a:rPr lang="cs-CZ" sz="2100" dirty="0" smtClean="0"/>
              <a:t> vybraných dveří vozidla se</a:t>
            </a:r>
          </a:p>
          <a:p>
            <a:pPr marL="118872" indent="0">
              <a:buNone/>
            </a:pPr>
            <a:r>
              <a:rPr lang="cs-CZ" sz="2100" smtClean="0"/>
              <a:t>nachází </a:t>
            </a:r>
            <a:r>
              <a:rPr lang="cs-CZ" sz="2100" dirty="0" smtClean="0"/>
              <a:t>zdvihací plošina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xmlns="" val="72951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9" grpId="0" build="p"/>
      <p:bldP spid="10" grpId="0" build="p"/>
      <p:bldP spid="11" grpId="0" build="p"/>
      <p:bldP spid="12" grpId="0" uiExpand="1" build="p"/>
      <p:bldP spid="14" grpId="0" uiExpand="1" build="p"/>
      <p:bldP spid="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840" y="-55976"/>
            <a:ext cx="8229600" cy="1252728"/>
          </a:xfrm>
        </p:spPr>
        <p:txBody>
          <a:bodyPr/>
          <a:lstStyle/>
          <a:p>
            <a:r>
              <a:rPr lang="cs-CZ" dirty="0" smtClean="0"/>
              <a:t>Přeprava cestujících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347864" y="404664"/>
            <a:ext cx="554461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000" dirty="0" smtClean="0"/>
              <a:t>se sníženou schopností pohybu</a:t>
            </a:r>
            <a:endParaRPr lang="cs-CZ" sz="30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645697"/>
          </a:xfrm>
        </p:spPr>
        <p:txBody>
          <a:bodyPr/>
          <a:lstStyle/>
          <a:p>
            <a:r>
              <a:rPr lang="cs-CZ" dirty="0" smtClean="0"/>
              <a:t>zvláštními vyhrazenými linkami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99592" y="1919207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300" dirty="0" smtClean="0"/>
              <a:t>je-li nedostatek bezbariérových vozidel</a:t>
            </a:r>
            <a:endParaRPr lang="cs-CZ" sz="23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99592" y="2279247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spojují především zdravotnická zařízení (</a:t>
            </a:r>
            <a:r>
              <a:rPr lang="cs-CZ" sz="2500" dirty="0" err="1" smtClean="0"/>
              <a:t>nemocnice,polikliniky</a:t>
            </a:r>
            <a:r>
              <a:rPr lang="cs-CZ" sz="2500" dirty="0" smtClean="0"/>
              <a:t>)</a:t>
            </a:r>
            <a:endParaRPr lang="cs-CZ" sz="25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80928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 smtClean="0"/>
              <a:t>běžnými linkami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78904" y="3212976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300" dirty="0" smtClean="0"/>
              <a:t>především tzv. </a:t>
            </a:r>
            <a:r>
              <a:rPr lang="cs-CZ" sz="2300" i="1" dirty="0" smtClean="0"/>
              <a:t>garantovaně nízkopodlažními spoji</a:t>
            </a:r>
            <a:endParaRPr lang="cs-CZ" sz="2300" i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78904" y="4079184"/>
            <a:ext cx="3333056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200" dirty="0" smtClean="0"/>
              <a:t>celá linka je garantována</a:t>
            </a:r>
            <a:endParaRPr lang="cs-CZ" sz="2200" dirty="0"/>
          </a:p>
        </p:txBody>
      </p:sp>
      <p:cxnSp>
        <p:nvCxnSpPr>
          <p:cNvPr id="12" name="Přímá spojnice 11"/>
          <p:cNvCxnSpPr>
            <a:endCxn id="10" idx="1"/>
          </p:cNvCxnSpPr>
          <p:nvPr/>
        </p:nvCxnSpPr>
        <p:spPr>
          <a:xfrm flipV="1">
            <a:off x="251520" y="4402033"/>
            <a:ext cx="627384" cy="161424"/>
          </a:xfrm>
          <a:prstGeom prst="line">
            <a:avLst/>
          </a:prstGeom>
          <a:ln w="317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251520" y="4563457"/>
            <a:ext cx="627384" cy="233695"/>
          </a:xfrm>
          <a:prstGeom prst="line">
            <a:avLst/>
          </a:prstGeom>
          <a:ln w="317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878904" y="4511495"/>
            <a:ext cx="4557192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200" dirty="0"/>
              <a:t>v</a:t>
            </a:r>
            <a:r>
              <a:rPr lang="cs-CZ" sz="2200" dirty="0" smtClean="0"/>
              <a:t>ybrané spoje linky jsou garantovány</a:t>
            </a:r>
            <a:endParaRPr lang="cs-CZ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598" y="3707052"/>
            <a:ext cx="3405064" cy="171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050" y="5373216"/>
            <a:ext cx="23241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06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79296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Vývoj bezbariérovosti v ČSR/ČR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645697"/>
          </a:xfrm>
        </p:spPr>
        <p:txBody>
          <a:bodyPr/>
          <a:lstStyle/>
          <a:p>
            <a:r>
              <a:rPr lang="cs-CZ" dirty="0" smtClean="0"/>
              <a:t>Počátky (do cca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1990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950912" y="1988840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„nízkopodlažní“ tramvajové vlečné vozy </a:t>
            </a:r>
            <a:endParaRPr lang="cs-CZ" sz="25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950912" y="2276872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  železniční el. jednotka EM 475</a:t>
            </a:r>
            <a:endParaRPr lang="cs-CZ" sz="25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950912" y="2564904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  pražské metro</a:t>
            </a:r>
            <a:endParaRPr lang="cs-CZ" sz="25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18227" y="20922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1930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95536" y="23395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1964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26276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1974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6588224" y="2102314"/>
            <a:ext cx="2448272" cy="894638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b="1" dirty="0" smtClean="0"/>
              <a:t>Chybí jakákoli</a:t>
            </a:r>
          </a:p>
          <a:p>
            <a:pPr marL="118872" indent="0">
              <a:buNone/>
            </a:pPr>
            <a:r>
              <a:rPr lang="cs-CZ" sz="2500" b="1" dirty="0" smtClean="0"/>
              <a:t>koncepce</a:t>
            </a:r>
            <a:endParaRPr lang="cs-CZ" sz="2500" b="1" dirty="0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467544" y="2924944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 smtClean="0"/>
              <a:t>90. léta</a:t>
            </a:r>
            <a:endParaRPr lang="cs-CZ" dirty="0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683568" y="3356992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pokrok především na linkách MHD</a:t>
            </a:r>
            <a:endParaRPr lang="cs-CZ" sz="2500" dirty="0"/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683568" y="3645024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první bezbariérová vozidla</a:t>
            </a:r>
            <a:endParaRPr lang="cs-CZ" sz="2500" dirty="0"/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5220072" y="3570641"/>
            <a:ext cx="3923928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první vyhrazené linky</a:t>
            </a:r>
            <a:endParaRPr lang="cs-CZ" sz="2500" dirty="0"/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3889423" y="3953414"/>
            <a:ext cx="3923928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první garantované spoje</a:t>
            </a:r>
            <a:endParaRPr lang="cs-CZ" sz="2500" dirty="0"/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657423" y="4216338"/>
            <a:ext cx="3923928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první bezbariérové zastávky</a:t>
            </a:r>
            <a:endParaRPr lang="cs-CZ" sz="2500" dirty="0"/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>
          <a:xfrm>
            <a:off x="5522908" y="2924944"/>
            <a:ext cx="3923928" cy="645697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200" dirty="0" smtClean="0"/>
              <a:t>nízkopodlažní vozidla</a:t>
            </a:r>
          </a:p>
          <a:p>
            <a:pPr marL="118872" indent="0">
              <a:buNone/>
            </a:pPr>
            <a:r>
              <a:rPr lang="cs-CZ" sz="2200" dirty="0" smtClean="0"/>
              <a:t>českého původu</a:t>
            </a:r>
            <a:endParaRPr lang="cs-CZ" sz="2200" dirty="0"/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>
          <a:xfrm>
            <a:off x="4989240" y="4300077"/>
            <a:ext cx="3923928" cy="645697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200" dirty="0" smtClean="0"/>
              <a:t>zpřístupňování stanic</a:t>
            </a:r>
          </a:p>
          <a:p>
            <a:pPr marL="118872" indent="0">
              <a:buNone/>
            </a:pPr>
            <a:r>
              <a:rPr lang="cs-CZ" sz="2200" dirty="0" smtClean="0"/>
              <a:t>pražského metra</a:t>
            </a:r>
            <a:endParaRPr lang="cs-CZ" sz="2200" dirty="0"/>
          </a:p>
        </p:txBody>
      </p:sp>
      <p:sp>
        <p:nvSpPr>
          <p:cNvPr id="25" name="Zástupný symbol pro obsah 2"/>
          <p:cNvSpPr txBox="1">
            <a:spLocks/>
          </p:cNvSpPr>
          <p:nvPr/>
        </p:nvSpPr>
        <p:spPr>
          <a:xfrm>
            <a:off x="323528" y="4849950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683568" y="5231575"/>
            <a:ext cx="8229600" cy="64569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500" dirty="0" smtClean="0"/>
              <a:t>rozšiřování přístupných vozidel na příměstské linky</a:t>
            </a:r>
            <a:endParaRPr lang="cs-CZ" sz="2500" dirty="0"/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662880" y="5663623"/>
            <a:ext cx="8373616" cy="645697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1900" dirty="0" smtClean="0"/>
              <a:t>Ve střední a západní Evropě </a:t>
            </a:r>
            <a:r>
              <a:rPr lang="cs-CZ" sz="2900" dirty="0" smtClean="0"/>
              <a:t>již není vyráběn žádný </a:t>
            </a:r>
            <a:r>
              <a:rPr lang="cs-CZ" sz="2900" dirty="0" err="1" smtClean="0"/>
              <a:t>vysokopodlažní</a:t>
            </a:r>
            <a:r>
              <a:rPr lang="cs-CZ" sz="2900" dirty="0" smtClean="0"/>
              <a:t> autobus </a:t>
            </a:r>
          </a:p>
          <a:p>
            <a:pPr marL="118872" indent="0">
              <a:buNone/>
            </a:pPr>
            <a:r>
              <a:rPr lang="cs-CZ" sz="2900" dirty="0" smtClean="0"/>
              <a:t>určený pro MHD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xmlns="" val="270049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11" grpId="0" build="p"/>
      <p:bldP spid="12" grpId="0" build="p"/>
      <p:bldP spid="13" grpId="0"/>
      <p:bldP spid="14" grpId="0"/>
      <p:bldP spid="15" grpId="0"/>
      <p:bldP spid="16" grpId="0" uiExpand="1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uiExpand="1" build="p"/>
      <p:bldP spid="24" grpId="0" build="p"/>
      <p:bldP spid="25" grpId="0" build="p"/>
      <p:bldP spid="26" grpId="0" build="p"/>
      <p:bldP spid="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93372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Hodnotili jsme kvalitu bezbariérovosti ve čtyřech náhodně vybraných přestupních uzlech MHD v Praze:</a:t>
            </a:r>
            <a:endParaRPr lang="cs-CZ" sz="24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2840" y="-55976"/>
            <a:ext cx="8229600" cy="1252728"/>
          </a:xfrm>
        </p:spPr>
        <p:txBody>
          <a:bodyPr/>
          <a:lstStyle/>
          <a:p>
            <a:r>
              <a:rPr lang="cs-CZ" dirty="0" smtClean="0"/>
              <a:t>Bezbariérovost v praxi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339752" y="404664"/>
            <a:ext cx="6552728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2500" dirty="0" smtClean="0"/>
              <a:t>zhodnocení vybraných terminálů MHD v Praze</a:t>
            </a:r>
            <a:endParaRPr lang="cs-CZ" sz="25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23828" y="3086869"/>
            <a:ext cx="1512168" cy="4462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300" dirty="0" smtClean="0"/>
              <a:t>Na Knížecí</a:t>
            </a:r>
            <a:endParaRPr lang="cs-CZ" sz="23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835696" y="2500044"/>
            <a:ext cx="1512168" cy="4462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300" dirty="0" smtClean="0"/>
              <a:t>Kobylisy</a:t>
            </a:r>
            <a:endParaRPr lang="cs-CZ" sz="23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79912" y="2475630"/>
            <a:ext cx="2016224" cy="4462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300" dirty="0" smtClean="0"/>
              <a:t>Hlavní nádraží</a:t>
            </a:r>
            <a:endParaRPr lang="cs-CZ" sz="23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43608" y="3086869"/>
            <a:ext cx="1584176" cy="4462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300" dirty="0" smtClean="0"/>
              <a:t>Strašnická</a:t>
            </a:r>
            <a:endParaRPr lang="cs-CZ" sz="23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39552" y="3645025"/>
            <a:ext cx="8229600" cy="466864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400" u="sng" dirty="0" smtClean="0"/>
              <a:t>nejzávažnější problém:</a:t>
            </a:r>
            <a:endParaRPr lang="cs-CZ" sz="2400" u="sng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673224" y="4030857"/>
            <a:ext cx="3538736" cy="177440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400" dirty="0" smtClean="0"/>
              <a:t>Ve všech zkoumaných terminálech je </a:t>
            </a:r>
            <a:r>
              <a:rPr lang="cs-CZ" sz="2400" b="1" dirty="0" smtClean="0"/>
              <a:t>málo</a:t>
            </a:r>
            <a:r>
              <a:rPr lang="cs-CZ" sz="2400" b="1" dirty="0"/>
              <a:t> </a:t>
            </a:r>
            <a:r>
              <a:rPr lang="cs-CZ" sz="2400" b="1" dirty="0" smtClean="0"/>
              <a:t>přístupných úrovňových přechodů pro chodce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352" y="3212976"/>
            <a:ext cx="4355975" cy="321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30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2840" y="-55976"/>
            <a:ext cx="8229600" cy="1252728"/>
          </a:xfrm>
        </p:spPr>
        <p:txBody>
          <a:bodyPr/>
          <a:lstStyle/>
          <a:p>
            <a:r>
              <a:rPr lang="cs-CZ" dirty="0" smtClean="0"/>
              <a:t>Bezbariérovost v praxi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339752" y="404664"/>
            <a:ext cx="6552728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2500" dirty="0" smtClean="0"/>
              <a:t>zhodnocení vybraných terminálů MHD v Praze</a:t>
            </a:r>
            <a:endParaRPr lang="cs-CZ" sz="25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64807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Terminál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Knížecí</a:t>
            </a:r>
            <a:r>
              <a:rPr lang="cs-CZ" sz="2400" dirty="0" smtClean="0"/>
              <a:t> jsme označili za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zcela nevyhovující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09600" y="1844824"/>
            <a:ext cx="8229600" cy="64807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 smtClean="0"/>
              <a:t>stanice metra je umístěna velmi hluboko a není přístupná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11560" y="2132856"/>
            <a:ext cx="8229600" cy="64807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 smtClean="0"/>
              <a:t>přesun mezi jednotlivými nástupišti pouze mimoúrovňově,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11560" y="2420888"/>
            <a:ext cx="8229600" cy="64807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ve skutečnosti cestující kličkují mezi jedoucími autobusy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11560" y="2708920"/>
            <a:ext cx="8229600" cy="64807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 smtClean="0"/>
              <a:t>obrovské vzdálenosti mezi autobusy, tramvajemi a železnicí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11560" y="2996952"/>
            <a:ext cx="8229600" cy="64807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 smtClean="0"/>
              <a:t>zastávky TRAM zcela nepřístupné, nastupuje se přímo z vozovky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3501008"/>
            <a:ext cx="8676456" cy="64807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400" dirty="0" smtClean="0"/>
              <a:t>Jako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nejpřístupnější</a:t>
            </a:r>
            <a:r>
              <a:rPr lang="cs-CZ" sz="2400" dirty="0" smtClean="0"/>
              <a:t> jsme vyhodnotili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Strašnickou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90872" y="3861048"/>
            <a:ext cx="8229600" cy="64807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 smtClean="0"/>
              <a:t>mělká stanice metra s dobudovanou zdvižnou plošinou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590872" y="4149080"/>
            <a:ext cx="8445624" cy="64807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 smtClean="0"/>
              <a:t>pohodlný přestup „hrana-hrana“ mezi metrem, tramvajemi a částí autobusů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590872" y="4725144"/>
            <a:ext cx="8445624" cy="504056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/>
              <a:t>p</a:t>
            </a:r>
            <a:r>
              <a:rPr lang="cs-CZ" sz="2000" dirty="0" smtClean="0"/>
              <a:t>řístupný podchod pod hlavní ulicí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590872" y="5013176"/>
            <a:ext cx="8445624" cy="504056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/>
              <a:t>k</a:t>
            </a:r>
            <a:r>
              <a:rPr lang="cs-CZ" sz="2000" dirty="0" smtClean="0"/>
              <a:t>rátké přestupní vzdálenosti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4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2840" y="-55976"/>
            <a:ext cx="8229600" cy="1252728"/>
          </a:xfrm>
        </p:spPr>
        <p:txBody>
          <a:bodyPr/>
          <a:lstStyle/>
          <a:p>
            <a:r>
              <a:rPr lang="cs-CZ" dirty="0" smtClean="0"/>
              <a:t>Bezbariérovost v praxi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355976" y="448080"/>
            <a:ext cx="482453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2500" dirty="0" smtClean="0"/>
              <a:t>spokojenost těch, co ji potřebují</a:t>
            </a:r>
            <a:endParaRPr lang="cs-CZ" sz="2500" dirty="0"/>
          </a:p>
        </p:txBody>
      </p:sp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93372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Oslovili jsme několik zařízení, sloužících méně pohyblivým klientům (domy s pečovatelskou službou, domovy důchodců)</a:t>
            </a:r>
            <a:endParaRPr lang="cs-CZ" sz="2400" dirty="0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467544" y="2207239"/>
            <a:ext cx="2376264" cy="501681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400" dirty="0" smtClean="0"/>
              <a:t>Zajímalo nás</a:t>
            </a:r>
            <a:endParaRPr lang="cs-CZ" sz="2400" dirty="0"/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1187624" y="2564904"/>
            <a:ext cx="7416824" cy="501681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400" dirty="0" smtClean="0"/>
              <a:t>Zda jejich klienti využívají MHD</a:t>
            </a:r>
            <a:endParaRPr lang="cs-CZ" sz="2400" dirty="0"/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1187624" y="2927319"/>
            <a:ext cx="7416824" cy="501681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400" dirty="0" smtClean="0"/>
              <a:t>Jestli jsou s kvalitou MHD spokojeni</a:t>
            </a:r>
            <a:endParaRPr lang="cs-CZ" sz="2400" dirty="0"/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1187624" y="3284984"/>
            <a:ext cx="7416824" cy="79208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400" dirty="0" smtClean="0"/>
              <a:t>Zda někdy podávali požadavky ohledně MHD na ÚMČ</a:t>
            </a:r>
            <a:endParaRPr lang="cs-CZ" sz="2400" dirty="0"/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467544" y="3645024"/>
            <a:ext cx="8044191" cy="501681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400" dirty="0" smtClean="0"/>
              <a:t>Většina klientů je natolik imobilních, že nemohou jezdit MHD</a:t>
            </a:r>
            <a:endParaRPr lang="cs-CZ" sz="2400" dirty="0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xmlns="" val="2960748440"/>
              </p:ext>
            </p:extLst>
          </p:nvPr>
        </p:nvGraphicFramePr>
        <p:xfrm>
          <a:off x="78048" y="4077073"/>
          <a:ext cx="3629856" cy="269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af 23"/>
          <p:cNvGraphicFramePr/>
          <p:nvPr>
            <p:extLst>
              <p:ext uri="{D42A27DB-BD31-4B8C-83A1-F6EECF244321}">
                <p14:modId xmlns:p14="http://schemas.microsoft.com/office/powerpoint/2010/main" xmlns="" val="3112652214"/>
              </p:ext>
            </p:extLst>
          </p:nvPr>
        </p:nvGraphicFramePr>
        <p:xfrm>
          <a:off x="4932040" y="4077072"/>
          <a:ext cx="3192016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232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Graphic spid="3" grpId="0">
        <p:bldAsOne/>
      </p:bldGraphic>
      <p:bldGraphic spid="2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8971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 současnosti je pražská MHD v ohledu bezbariérovosti vcelku vyhovující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2420889"/>
            <a:ext cx="8229600" cy="57606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500" dirty="0" smtClean="0"/>
              <a:t>Hlavní problémy současnosti:</a:t>
            </a:r>
            <a:endParaRPr lang="cs-CZ" sz="25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78904" y="2780928"/>
            <a:ext cx="8229600" cy="57606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500" dirty="0" smtClean="0"/>
              <a:t>Nepřístupné stanice metra v centru Prahy</a:t>
            </a:r>
            <a:endParaRPr lang="cs-CZ" sz="25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78904" y="3140968"/>
            <a:ext cx="8229600" cy="57606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500" dirty="0" smtClean="0"/>
              <a:t>Nedostatek bezbariérových tramvají</a:t>
            </a:r>
            <a:endParaRPr lang="cs-CZ" sz="2500" dirty="0"/>
          </a:p>
        </p:txBody>
      </p:sp>
      <p:pic>
        <p:nvPicPr>
          <p:cNvPr id="5122" name="Picture 2" descr="http://www.autobusy.org/foto/foto/3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1990" y="3627952"/>
            <a:ext cx="4581299" cy="305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875354" y="3501008"/>
            <a:ext cx="3624638" cy="141269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500" dirty="0" smtClean="0"/>
              <a:t>Nepřístupné zastávky povrchové dopravy vně i uvnitř Prahy</a:t>
            </a:r>
          </a:p>
        </p:txBody>
      </p:sp>
    </p:spTree>
    <p:extLst>
      <p:ext uri="{BB962C8B-B14F-4D97-AF65-F5344CB8AC3E}">
        <p14:creationId xmlns:p14="http://schemas.microsoft.com/office/powerpoint/2010/main" xmlns="" val="41495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132</TotalTime>
  <Words>454</Words>
  <Application>Microsoft Office PowerPoint</Application>
  <PresentationFormat>Předvádění na obrazovce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Modul</vt:lpstr>
      <vt:lpstr>Bezbariérovost veřejné dopravy</vt:lpstr>
      <vt:lpstr>Bezbariérový přístup k zastávkám</vt:lpstr>
      <vt:lpstr>Bezbariérový přístup do vozidel</vt:lpstr>
      <vt:lpstr>Přeprava cestujících</vt:lpstr>
      <vt:lpstr>Vývoj bezbariérovosti v ČSR/ČR</vt:lpstr>
      <vt:lpstr>Bezbariérovost v praxi</vt:lpstr>
      <vt:lpstr>Bezbariérovost v praxi</vt:lpstr>
      <vt:lpstr>Bezbariérovost v praxi</vt:lpstr>
      <vt:lpstr>Závěr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Bezbariérovost veřejné dopravy</dc:title>
  <dc:creator>Ráďulka</dc:creator>
  <cp:lastModifiedBy>Matej</cp:lastModifiedBy>
  <cp:revision>14</cp:revision>
  <dcterms:created xsi:type="dcterms:W3CDTF">2011-01-24T20:20:45Z</dcterms:created>
  <dcterms:modified xsi:type="dcterms:W3CDTF">2011-01-25T10:51:09Z</dcterms:modified>
</cp:coreProperties>
</file>