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9E38-7023-40DC-BF28-799A16CDA6DB}" type="datetimeFigureOut">
              <a:rPr lang="cs-CZ" smtClean="0"/>
              <a:pPr/>
              <a:t>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EFC20-3DB6-44EA-B861-C19C3DBA39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9E38-7023-40DC-BF28-799A16CDA6DB}" type="datetimeFigureOut">
              <a:rPr lang="cs-CZ" smtClean="0"/>
              <a:pPr/>
              <a:t>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EFC20-3DB6-44EA-B861-C19C3DBA39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9E38-7023-40DC-BF28-799A16CDA6DB}" type="datetimeFigureOut">
              <a:rPr lang="cs-CZ" smtClean="0"/>
              <a:pPr/>
              <a:t>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EFC20-3DB6-44EA-B861-C19C3DBA39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9E38-7023-40DC-BF28-799A16CDA6DB}" type="datetimeFigureOut">
              <a:rPr lang="cs-CZ" smtClean="0"/>
              <a:pPr/>
              <a:t>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EFC20-3DB6-44EA-B861-C19C3DBA39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9E38-7023-40DC-BF28-799A16CDA6DB}" type="datetimeFigureOut">
              <a:rPr lang="cs-CZ" smtClean="0"/>
              <a:pPr/>
              <a:t>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EFC20-3DB6-44EA-B861-C19C3DBA39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9E38-7023-40DC-BF28-799A16CDA6DB}" type="datetimeFigureOut">
              <a:rPr lang="cs-CZ" smtClean="0"/>
              <a:pPr/>
              <a:t>6.2.2013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EFC20-3DB6-44EA-B861-C19C3DBA39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9E38-7023-40DC-BF28-799A16CDA6DB}" type="datetimeFigureOut">
              <a:rPr lang="cs-CZ" smtClean="0"/>
              <a:pPr/>
              <a:t>6.2.2013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EFC20-3DB6-44EA-B861-C19C3DBA39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9E38-7023-40DC-BF28-799A16CDA6DB}" type="datetimeFigureOut">
              <a:rPr lang="cs-CZ" smtClean="0"/>
              <a:pPr/>
              <a:t>6.2.2013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EFC20-3DB6-44EA-B861-C19C3DBA39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9E38-7023-40DC-BF28-799A16CDA6DB}" type="datetimeFigureOut">
              <a:rPr lang="cs-CZ" smtClean="0"/>
              <a:pPr/>
              <a:t>6.2.2013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EFC20-3DB6-44EA-B861-C19C3DBA39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9E38-7023-40DC-BF28-799A16CDA6DB}" type="datetimeFigureOut">
              <a:rPr lang="cs-CZ" smtClean="0"/>
              <a:pPr/>
              <a:t>6.2.2013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EFC20-3DB6-44EA-B861-C19C3DBA39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9E38-7023-40DC-BF28-799A16CDA6DB}" type="datetimeFigureOut">
              <a:rPr lang="cs-CZ" smtClean="0"/>
              <a:pPr/>
              <a:t>6.2.2013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EFC20-3DB6-44EA-B861-C19C3DBA39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D9E38-7023-40DC-BF28-799A16CDA6DB}" type="datetimeFigureOut">
              <a:rPr lang="cs-CZ" smtClean="0"/>
              <a:pPr/>
              <a:t>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EFC20-3DB6-44EA-B861-C19C3DBA391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71600" y="0"/>
            <a:ext cx="7772400" cy="147002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r>
              <a:rPr lang="cs-CZ" sz="4800" dirty="0" err="1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Midibusy</a:t>
            </a:r>
            <a:r>
              <a:rPr lang="cs-CZ" sz="48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v Pražské</a:t>
            </a:r>
            <a:br>
              <a:rPr lang="cs-CZ" sz="48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</a:br>
            <a:r>
              <a:rPr lang="cs-CZ" sz="48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integrované dopravě</a:t>
            </a:r>
            <a:endParaRPr lang="cs-CZ" sz="4800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5589240"/>
            <a:ext cx="6400800" cy="126876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l"/>
            <a:r>
              <a:rPr lang="cs-CZ" sz="2000" dirty="0" smtClean="0">
                <a:solidFill>
                  <a:schemeClr val="tx2"/>
                </a:solidFill>
              </a:rPr>
              <a:t>Autor: 	Ladislav Holík</a:t>
            </a:r>
          </a:p>
          <a:p>
            <a:pPr algn="l"/>
            <a:r>
              <a:rPr lang="cs-CZ" sz="2000" dirty="0" smtClean="0">
                <a:solidFill>
                  <a:schemeClr val="tx2"/>
                </a:solidFill>
              </a:rPr>
              <a:t>	Střední průmyslová škola dopravní, a.s.</a:t>
            </a:r>
          </a:p>
        </p:txBody>
      </p:sp>
      <p:pic>
        <p:nvPicPr>
          <p:cNvPr id="4" name="Obrázek 3" descr="PI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1556792"/>
            <a:ext cx="5389886" cy="4002838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4800" dirty="0" smtClean="0">
                <a:solidFill>
                  <a:srgbClr val="FF0000"/>
                </a:solidFill>
              </a:rPr>
              <a:t>Úvod</a:t>
            </a:r>
            <a:endParaRPr lang="cs-CZ" sz="48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err="1" smtClean="0">
                <a:solidFill>
                  <a:schemeClr val="tx2"/>
                </a:solidFill>
              </a:rPr>
              <a:t>Midibus</a:t>
            </a:r>
            <a:r>
              <a:rPr lang="cs-CZ" dirty="0" smtClean="0">
                <a:solidFill>
                  <a:schemeClr val="tx2"/>
                </a:solidFill>
              </a:rPr>
              <a:t> není nikde </a:t>
            </a:r>
            <a:r>
              <a:rPr lang="cs-CZ" dirty="0" smtClean="0">
                <a:solidFill>
                  <a:schemeClr val="tx2"/>
                </a:solidFill>
              </a:rPr>
              <a:t>definován</a:t>
            </a:r>
          </a:p>
          <a:p>
            <a:pPr>
              <a:buNone/>
            </a:pPr>
            <a:endParaRPr lang="cs-CZ" dirty="0" smtClean="0">
              <a:solidFill>
                <a:schemeClr val="tx2"/>
              </a:solidFill>
            </a:endParaRPr>
          </a:p>
          <a:p>
            <a:r>
              <a:rPr lang="cs-CZ" dirty="0" smtClean="0">
                <a:solidFill>
                  <a:schemeClr val="tx2"/>
                </a:solidFill>
              </a:rPr>
              <a:t>Jako </a:t>
            </a:r>
            <a:r>
              <a:rPr lang="cs-CZ" dirty="0" err="1" smtClean="0">
                <a:solidFill>
                  <a:schemeClr val="tx2"/>
                </a:solidFill>
              </a:rPr>
              <a:t>midibusy</a:t>
            </a:r>
            <a:r>
              <a:rPr lang="cs-CZ" dirty="0" smtClean="0">
                <a:solidFill>
                  <a:schemeClr val="tx2"/>
                </a:solidFill>
              </a:rPr>
              <a:t> jsou zpravidla označovány vozidla s délkou cca 8-9 metrů a kapacitou okolo 45 </a:t>
            </a:r>
            <a:r>
              <a:rPr lang="cs-CZ" dirty="0" smtClean="0">
                <a:solidFill>
                  <a:schemeClr val="tx2"/>
                </a:solidFill>
              </a:rPr>
              <a:t>cestujících</a:t>
            </a:r>
          </a:p>
          <a:p>
            <a:pPr>
              <a:buNone/>
            </a:pPr>
            <a:endParaRPr lang="cs-CZ" dirty="0" smtClean="0">
              <a:solidFill>
                <a:schemeClr val="tx2"/>
              </a:solidFill>
            </a:endParaRPr>
          </a:p>
          <a:p>
            <a:r>
              <a:rPr lang="cs-CZ" dirty="0" smtClean="0">
                <a:solidFill>
                  <a:schemeClr val="tx2"/>
                </a:solidFill>
              </a:rPr>
              <a:t>Z dnešní produkce například vozy SOR BN8,5; </a:t>
            </a:r>
            <a:r>
              <a:rPr lang="cs-CZ" dirty="0" err="1" smtClean="0">
                <a:solidFill>
                  <a:schemeClr val="tx2"/>
                </a:solidFill>
              </a:rPr>
              <a:t>BredaMenarinibus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Vivacity</a:t>
            </a:r>
            <a:r>
              <a:rPr lang="cs-CZ" dirty="0" smtClean="0">
                <a:solidFill>
                  <a:schemeClr val="tx2"/>
                </a:solidFill>
              </a:rPr>
              <a:t>+ M</a:t>
            </a:r>
            <a:endParaRPr lang="cs-CZ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4800" dirty="0" smtClean="0">
                <a:solidFill>
                  <a:srgbClr val="FF0000"/>
                </a:solidFill>
              </a:rPr>
              <a:t>Výhody a nevýhody </a:t>
            </a:r>
            <a:r>
              <a:rPr lang="cs-CZ" sz="4800" dirty="0" err="1" smtClean="0">
                <a:solidFill>
                  <a:srgbClr val="FF0000"/>
                </a:solidFill>
              </a:rPr>
              <a:t>midibusů</a:t>
            </a:r>
            <a:endParaRPr lang="cs-CZ" sz="48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cs-CZ" b="1" dirty="0" smtClean="0">
                <a:solidFill>
                  <a:schemeClr val="tx2"/>
                </a:solidFill>
              </a:rPr>
              <a:t>+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Oproti standardním autobusům zhruba o 1/4 nižší pořizovací cena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Nižší spotřeba PHM zhruba o 1/3</a:t>
            </a:r>
          </a:p>
          <a:p>
            <a:endParaRPr lang="cs-CZ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cs-CZ" b="1" dirty="0" smtClean="0">
                <a:solidFill>
                  <a:schemeClr val="tx2"/>
                </a:solidFill>
              </a:rPr>
              <a:t>-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Menší variabilita nasazení v případě MÚ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4800" dirty="0" smtClean="0">
                <a:solidFill>
                  <a:srgbClr val="FF0000"/>
                </a:solidFill>
              </a:rPr>
              <a:t>Historie v PID</a:t>
            </a:r>
            <a:endParaRPr lang="cs-CZ" sz="48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Pilotní linka 291 v trase I. P. Pavlova – Karlovo náměstí – I. P. Pavlova od 18.4.2003</a:t>
            </a:r>
          </a:p>
          <a:p>
            <a:endParaRPr lang="cs-CZ" dirty="0" smtClean="0">
              <a:solidFill>
                <a:schemeClr val="tx2"/>
              </a:solidFill>
            </a:endParaRPr>
          </a:p>
          <a:p>
            <a:r>
              <a:rPr lang="cs-CZ" dirty="0" smtClean="0">
                <a:solidFill>
                  <a:schemeClr val="tx2"/>
                </a:solidFill>
              </a:rPr>
              <a:t>Účelem zřizování bylo prvotně obsloužení neobsluhovaných lokalit</a:t>
            </a:r>
          </a:p>
          <a:p>
            <a:endParaRPr lang="cs-CZ" dirty="0" smtClean="0">
              <a:solidFill>
                <a:schemeClr val="tx2"/>
              </a:solidFill>
            </a:endParaRPr>
          </a:p>
          <a:p>
            <a:r>
              <a:rPr lang="cs-CZ" dirty="0" smtClean="0">
                <a:solidFill>
                  <a:schemeClr val="tx2"/>
                </a:solidFill>
              </a:rPr>
              <a:t>Později nasazování na méně vytížené linky</a:t>
            </a:r>
            <a:endParaRPr lang="cs-CZ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4800" dirty="0" smtClean="0">
                <a:solidFill>
                  <a:srgbClr val="FF0000"/>
                </a:solidFill>
              </a:rPr>
              <a:t>Současnost v PID</a:t>
            </a:r>
            <a:endParaRPr lang="cs-CZ" sz="48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t"/>
          <a:lstStyle/>
          <a:p>
            <a:r>
              <a:rPr lang="cs-CZ" dirty="0" smtClean="0">
                <a:solidFill>
                  <a:schemeClr val="tx2"/>
                </a:solidFill>
              </a:rPr>
              <a:t>Celkem 74 vozů 7 dopravců</a:t>
            </a:r>
          </a:p>
          <a:p>
            <a:pPr>
              <a:buNone/>
            </a:pPr>
            <a:endParaRPr lang="cs-CZ" dirty="0" smtClean="0">
              <a:solidFill>
                <a:schemeClr val="tx2"/>
              </a:solidFill>
            </a:endParaRPr>
          </a:p>
          <a:p>
            <a:r>
              <a:rPr lang="cs-CZ" dirty="0" smtClean="0">
                <a:solidFill>
                  <a:schemeClr val="tx2"/>
                </a:solidFill>
              </a:rPr>
              <a:t>V PD vypravováno 57 </a:t>
            </a:r>
            <a:r>
              <a:rPr lang="cs-CZ" dirty="0" err="1" smtClean="0">
                <a:solidFill>
                  <a:schemeClr val="tx2"/>
                </a:solidFill>
              </a:rPr>
              <a:t>midibusů</a:t>
            </a:r>
            <a:r>
              <a:rPr lang="cs-CZ" dirty="0" smtClean="0">
                <a:solidFill>
                  <a:schemeClr val="tx2"/>
                </a:solidFill>
              </a:rPr>
              <a:t> na 21 linek</a:t>
            </a:r>
          </a:p>
          <a:p>
            <a:pPr>
              <a:buNone/>
            </a:pPr>
            <a:endParaRPr lang="cs-CZ" dirty="0" smtClean="0">
              <a:solidFill>
                <a:schemeClr val="tx2"/>
              </a:solidFill>
            </a:endParaRPr>
          </a:p>
          <a:p>
            <a:r>
              <a:rPr lang="cs-CZ" dirty="0" smtClean="0">
                <a:solidFill>
                  <a:schemeClr val="tx2"/>
                </a:solidFill>
              </a:rPr>
              <a:t>V SN vypravováno 46 </a:t>
            </a:r>
            <a:r>
              <a:rPr lang="cs-CZ" dirty="0" err="1" smtClean="0">
                <a:solidFill>
                  <a:schemeClr val="tx2"/>
                </a:solidFill>
              </a:rPr>
              <a:t>midibusů</a:t>
            </a:r>
            <a:r>
              <a:rPr lang="cs-CZ" dirty="0" smtClean="0">
                <a:solidFill>
                  <a:schemeClr val="tx2"/>
                </a:solidFill>
              </a:rPr>
              <a:t> na 25 linek</a:t>
            </a:r>
            <a:endParaRPr lang="cs-CZ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4800" dirty="0" smtClean="0">
                <a:solidFill>
                  <a:srgbClr val="FF0000"/>
                </a:solidFill>
              </a:rPr>
              <a:t>Budoucnost v PID</a:t>
            </a:r>
            <a:endParaRPr lang="cs-CZ" sz="48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t"/>
          <a:lstStyle/>
          <a:p>
            <a:r>
              <a:rPr lang="cs-CZ" dirty="0" smtClean="0">
                <a:solidFill>
                  <a:schemeClr val="tx2"/>
                </a:solidFill>
              </a:rPr>
              <a:t>V březnu 2013 bude zahájen provoz nové linky 172 v trase Závodiště Chuchle – Velká Chuchle – Na Hvězdárně</a:t>
            </a:r>
          </a:p>
          <a:p>
            <a:endParaRPr lang="cs-CZ" dirty="0" smtClean="0">
              <a:solidFill>
                <a:schemeClr val="tx2"/>
              </a:solidFill>
            </a:endParaRPr>
          </a:p>
          <a:p>
            <a:r>
              <a:rPr lang="cs-CZ" dirty="0" smtClean="0">
                <a:solidFill>
                  <a:schemeClr val="tx2"/>
                </a:solidFill>
              </a:rPr>
              <a:t>Rozvoj </a:t>
            </a:r>
            <a:r>
              <a:rPr lang="cs-CZ" dirty="0" err="1" smtClean="0">
                <a:solidFill>
                  <a:schemeClr val="tx2"/>
                </a:solidFill>
              </a:rPr>
              <a:t>midibusů</a:t>
            </a:r>
            <a:r>
              <a:rPr lang="cs-CZ" dirty="0" smtClean="0">
                <a:solidFill>
                  <a:schemeClr val="tx2"/>
                </a:solidFill>
              </a:rPr>
              <a:t> bude nadále pokračovat, což je patrné i z nákupu až 40 </a:t>
            </a:r>
            <a:r>
              <a:rPr lang="cs-CZ" dirty="0" err="1" smtClean="0">
                <a:solidFill>
                  <a:schemeClr val="tx2"/>
                </a:solidFill>
              </a:rPr>
              <a:t>midibusů</a:t>
            </a:r>
            <a:r>
              <a:rPr lang="cs-CZ" dirty="0" smtClean="0">
                <a:solidFill>
                  <a:schemeClr val="tx2"/>
                </a:solidFill>
              </a:rPr>
              <a:t> pro DPP</a:t>
            </a:r>
            <a:endParaRPr lang="cs-CZ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4800" dirty="0" err="1" smtClean="0">
                <a:solidFill>
                  <a:srgbClr val="FF0000"/>
                </a:solidFill>
              </a:rPr>
              <a:t>Midibusy</a:t>
            </a:r>
            <a:r>
              <a:rPr lang="cs-CZ" sz="4800" dirty="0" smtClean="0">
                <a:solidFill>
                  <a:srgbClr val="FF0000"/>
                </a:solidFill>
              </a:rPr>
              <a:t> na linkách PID</a:t>
            </a:r>
            <a:endParaRPr lang="cs-CZ" sz="48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solidFill>
                  <a:schemeClr val="tx2"/>
                </a:solidFill>
              </a:rPr>
              <a:t>Ikarus E91</a:t>
            </a:r>
          </a:p>
          <a:p>
            <a:pPr>
              <a:buNone/>
            </a:pPr>
            <a:r>
              <a:rPr lang="cs-CZ" dirty="0" smtClean="0">
                <a:solidFill>
                  <a:schemeClr val="tx2"/>
                </a:solidFill>
              </a:rPr>
              <a:t>KARS Alma</a:t>
            </a:r>
          </a:p>
          <a:p>
            <a:pPr>
              <a:buNone/>
            </a:pPr>
            <a:r>
              <a:rPr lang="cs-CZ" dirty="0" smtClean="0">
                <a:solidFill>
                  <a:schemeClr val="tx2"/>
                </a:solidFill>
              </a:rPr>
              <a:t>SOR C 9,5</a:t>
            </a:r>
          </a:p>
          <a:p>
            <a:pPr>
              <a:buNone/>
            </a:pPr>
            <a:r>
              <a:rPr lang="cs-CZ" dirty="0" smtClean="0">
                <a:solidFill>
                  <a:schemeClr val="tx2"/>
                </a:solidFill>
              </a:rPr>
              <a:t>SOR CN 8,5</a:t>
            </a:r>
          </a:p>
          <a:p>
            <a:pPr>
              <a:buNone/>
            </a:pPr>
            <a:r>
              <a:rPr lang="cs-CZ" dirty="0" smtClean="0">
                <a:solidFill>
                  <a:schemeClr val="tx2"/>
                </a:solidFill>
              </a:rPr>
              <a:t>SOR BN 8,5</a:t>
            </a:r>
          </a:p>
          <a:p>
            <a:pPr>
              <a:buNone/>
            </a:pPr>
            <a:r>
              <a:rPr lang="cs-CZ" dirty="0" smtClean="0">
                <a:solidFill>
                  <a:schemeClr val="tx2"/>
                </a:solidFill>
              </a:rPr>
              <a:t>SOR B 9,5</a:t>
            </a:r>
          </a:p>
          <a:p>
            <a:pPr>
              <a:buNone/>
            </a:pPr>
            <a:r>
              <a:rPr lang="cs-CZ" dirty="0" err="1" smtClean="0">
                <a:solidFill>
                  <a:schemeClr val="tx2"/>
                </a:solidFill>
              </a:rPr>
              <a:t>Solaris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Urbino</a:t>
            </a:r>
            <a:r>
              <a:rPr lang="cs-CZ" dirty="0" smtClean="0">
                <a:solidFill>
                  <a:schemeClr val="tx2"/>
                </a:solidFill>
              </a:rPr>
              <a:t> 8,9 LE</a:t>
            </a:r>
          </a:p>
        </p:txBody>
      </p:sp>
      <p:pic>
        <p:nvPicPr>
          <p:cNvPr id="5" name="Obrázek 4" descr="IMG_04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1484784"/>
            <a:ext cx="2137823" cy="1167774"/>
          </a:xfrm>
          <a:prstGeom prst="rect">
            <a:avLst/>
          </a:prstGeom>
        </p:spPr>
      </p:pic>
      <p:pic>
        <p:nvPicPr>
          <p:cNvPr id="6" name="Obrázek 5" descr="566027_3489664019153_246912349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1844824"/>
            <a:ext cx="2110161" cy="1440159"/>
          </a:xfrm>
          <a:prstGeom prst="rect">
            <a:avLst/>
          </a:prstGeom>
        </p:spPr>
      </p:pic>
      <p:pic>
        <p:nvPicPr>
          <p:cNvPr id="7" name="Obrázek 6" descr="1931-296,1-Nádraží Horní Počernice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00192" y="3429000"/>
            <a:ext cx="2201869" cy="1152128"/>
          </a:xfrm>
          <a:prstGeom prst="rect">
            <a:avLst/>
          </a:prstGeom>
        </p:spPr>
      </p:pic>
      <p:pic>
        <p:nvPicPr>
          <p:cNvPr id="8" name="Obrázek 7" descr="566400_3495273839395_662300982_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67944" y="2708920"/>
            <a:ext cx="2113407" cy="1457394"/>
          </a:xfrm>
          <a:prstGeom prst="rect">
            <a:avLst/>
          </a:prstGeom>
        </p:spPr>
      </p:pic>
      <p:pic>
        <p:nvPicPr>
          <p:cNvPr id="9" name="Obrázek 8" descr="3150-101,3-Koh-i-noo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067944" y="4263443"/>
            <a:ext cx="2087652" cy="1227952"/>
          </a:xfrm>
          <a:prstGeom prst="rect">
            <a:avLst/>
          </a:prstGeom>
        </p:spPr>
      </p:pic>
      <p:pic>
        <p:nvPicPr>
          <p:cNvPr id="10" name="Obrázek 9" descr="702183_3495273799394_1365261787_n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300192" y="4797152"/>
            <a:ext cx="2160240" cy="1066867"/>
          </a:xfrm>
          <a:prstGeom prst="rect">
            <a:avLst/>
          </a:prstGeom>
        </p:spPr>
      </p:pic>
      <p:pic>
        <p:nvPicPr>
          <p:cNvPr id="11" name="Obrázek 10" descr="565959_3489648778772_4411715_n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026191" y="5517232"/>
            <a:ext cx="2129985" cy="1340769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4800" dirty="0" smtClean="0">
                <a:solidFill>
                  <a:srgbClr val="FF0000"/>
                </a:solidFill>
              </a:rPr>
              <a:t>Závěr</a:t>
            </a:r>
            <a:endParaRPr lang="cs-CZ" sz="48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t"/>
          <a:lstStyle/>
          <a:p>
            <a:r>
              <a:rPr lang="cs-CZ" dirty="0" smtClean="0">
                <a:solidFill>
                  <a:schemeClr val="tx2"/>
                </a:solidFill>
              </a:rPr>
              <a:t>Definice </a:t>
            </a:r>
            <a:r>
              <a:rPr lang="cs-CZ" dirty="0" err="1" smtClean="0">
                <a:solidFill>
                  <a:schemeClr val="tx2"/>
                </a:solidFill>
              </a:rPr>
              <a:t>midibusu</a:t>
            </a:r>
            <a:r>
              <a:rPr lang="cs-CZ" dirty="0" smtClean="0">
                <a:solidFill>
                  <a:schemeClr val="tx2"/>
                </a:solidFill>
              </a:rPr>
              <a:t> – vůz kategorie M3 s délkou od 7 900 mm do 9 900 mm</a:t>
            </a:r>
          </a:p>
          <a:p>
            <a:endParaRPr lang="cs-CZ" dirty="0" smtClean="0">
              <a:solidFill>
                <a:schemeClr val="tx2"/>
              </a:solidFill>
            </a:endParaRPr>
          </a:p>
          <a:p>
            <a:r>
              <a:rPr lang="cs-CZ" dirty="0" smtClean="0">
                <a:solidFill>
                  <a:schemeClr val="tx2"/>
                </a:solidFill>
              </a:rPr>
              <a:t>Mnohdy jediný způsob dopravy</a:t>
            </a:r>
          </a:p>
          <a:p>
            <a:endParaRPr lang="cs-CZ" dirty="0" smtClean="0">
              <a:solidFill>
                <a:schemeClr val="tx2"/>
              </a:solidFill>
            </a:endParaRPr>
          </a:p>
          <a:p>
            <a:r>
              <a:rPr lang="cs-CZ" dirty="0" smtClean="0">
                <a:solidFill>
                  <a:schemeClr val="tx2"/>
                </a:solidFill>
              </a:rPr>
              <a:t>Úspory při provozu málo vytížených linek</a:t>
            </a:r>
            <a:endParaRPr lang="cs-CZ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40259"/>
            <a:ext cx="8229600" cy="5577483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67544" y="2708920"/>
            <a:ext cx="8208912" cy="14401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solidFill>
                  <a:srgbClr val="FF0000"/>
                </a:solidFill>
              </a:rPr>
              <a:t>Děkuji za pozornost</a:t>
            </a:r>
            <a:endParaRPr lang="cs-CZ" sz="4800" dirty="0">
              <a:solidFill>
                <a:srgbClr val="FF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219</Words>
  <Application>Microsoft Office PowerPoint</Application>
  <PresentationFormat>Předvádění na obrazovce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Midibusy v Pražské integrované dopravě</vt:lpstr>
      <vt:lpstr>Úvod</vt:lpstr>
      <vt:lpstr>Výhody a nevýhody midibusů</vt:lpstr>
      <vt:lpstr>Historie v PID</vt:lpstr>
      <vt:lpstr>Současnost v PID</vt:lpstr>
      <vt:lpstr>Budoucnost v PID</vt:lpstr>
      <vt:lpstr>Midibusy na linkách PID</vt:lpstr>
      <vt:lpstr>Závěr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Midibusy v Pražské integrované dopravě</dc:title>
  <dc:creator>Láďa</dc:creator>
  <cp:lastModifiedBy>Láďa</cp:lastModifiedBy>
  <cp:revision>44</cp:revision>
  <dcterms:created xsi:type="dcterms:W3CDTF">2013-02-03T14:23:25Z</dcterms:created>
  <dcterms:modified xsi:type="dcterms:W3CDTF">2013-02-06T08:09:30Z</dcterms:modified>
</cp:coreProperties>
</file>