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29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5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01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60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12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8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16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3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1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85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lin.eu/generel-dopravy-pro-mesto-zlin-cl-2238.html" TargetMode="External"/><Relationship Id="rId2" Type="http://schemas.openxmlformats.org/officeDocument/2006/relationships/hyperlink" Target="http://www.mapy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idos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Nové linkové vedení MHD ve Zlíně</a:t>
            </a:r>
            <a:br>
              <a:rPr lang="cs-CZ" sz="5400" dirty="0" smtClean="0"/>
            </a:br>
            <a:r>
              <a:rPr lang="cs-CZ" sz="5400" dirty="0" smtClean="0"/>
              <a:t>s využitím parciálních trolejbusů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David </a:t>
            </a:r>
            <a:r>
              <a:rPr lang="cs-CZ" dirty="0" err="1" smtClean="0"/>
              <a:t>mikel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59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73" y="1845734"/>
            <a:ext cx="7025126" cy="436933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Trochu jiný než oficiální pohled na věc</a:t>
            </a:r>
          </a:p>
          <a:p>
            <a:r>
              <a:rPr lang="cs-CZ" dirty="0" smtClean="0"/>
              <a:t>Praktičtější systém MHD </a:t>
            </a:r>
          </a:p>
          <a:p>
            <a:r>
              <a:rPr lang="cs-CZ" dirty="0" smtClean="0"/>
              <a:t>Srovnatelné náklady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81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podkladů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728739"/>
          </a:xfrm>
        </p:spPr>
        <p:txBody>
          <a:bodyPr/>
          <a:lstStyle/>
          <a:p>
            <a:pPr marL="0" indent="0">
              <a:buNone/>
            </a:pPr>
            <a:r>
              <a:rPr lang="cs-CZ" smtClean="0"/>
              <a:t>Mapy z URL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www.mapy.cz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Dopravní generel pro město Zlín</a:t>
            </a:r>
            <a:r>
              <a:rPr lang="cs-CZ" dirty="0"/>
              <a:t>, dostupný na: </a:t>
            </a:r>
            <a:r>
              <a:rPr lang="cs-CZ" dirty="0">
                <a:hlinkClick r:id="rId3"/>
              </a:rPr>
              <a:t>http://</a:t>
            </a:r>
            <a:r>
              <a:rPr lang="cs-CZ" dirty="0" smtClean="0">
                <a:hlinkClick r:id="rId3"/>
              </a:rPr>
              <a:t>www.zlin.eu/generel-dopravy-pro-mesto-zlin-cl-2238.html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Jízdní řády </a:t>
            </a:r>
            <a:r>
              <a:rPr lang="cs-CZ" dirty="0"/>
              <a:t>na webu </a:t>
            </a:r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portal.idos.cz/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730336" y="4572000"/>
            <a:ext cx="4396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Děkuji Vám za pozornost!</a:t>
            </a:r>
            <a:endParaRPr lang="cs-CZ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Dopravní generel pro město Zlín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Modernizace tratě 331 a IDS</a:t>
            </a:r>
          </a:p>
          <a:p>
            <a:r>
              <a:rPr lang="cs-CZ" dirty="0"/>
              <a:t>Chaotické linkové vedení MHD</a:t>
            </a:r>
          </a:p>
          <a:p>
            <a:r>
              <a:rPr lang="cs-CZ" dirty="0" smtClean="0"/>
              <a:t>Chybějící </a:t>
            </a:r>
            <a:r>
              <a:rPr lang="cs-CZ" dirty="0"/>
              <a:t>návrh jízdního řádu</a:t>
            </a:r>
          </a:p>
          <a:p>
            <a:r>
              <a:rPr lang="cs-CZ" dirty="0"/>
              <a:t>Příměstské autobusy v souběhu s železnicí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2001078"/>
            <a:ext cx="5157355" cy="38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7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553" y="265821"/>
            <a:ext cx="10058400" cy="1450757"/>
          </a:xfrm>
        </p:spPr>
        <p:txBody>
          <a:bodyPr/>
          <a:lstStyle/>
          <a:p>
            <a:r>
              <a:rPr lang="cs-CZ" dirty="0"/>
              <a:t>Úpravy linek - nemocnice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553" y="1845734"/>
            <a:ext cx="10058400" cy="4023360"/>
          </a:xfrm>
        </p:spPr>
        <p:txBody>
          <a:bodyPr/>
          <a:lstStyle/>
          <a:p>
            <a:r>
              <a:rPr lang="cs-CZ" dirty="0"/>
              <a:t>Kongesce na nábřeží</a:t>
            </a:r>
          </a:p>
          <a:p>
            <a:r>
              <a:rPr lang="cs-CZ" dirty="0"/>
              <a:t>Nový centrální pavilon</a:t>
            </a:r>
          </a:p>
          <a:p>
            <a:r>
              <a:rPr lang="cs-CZ" dirty="0"/>
              <a:t>Špatná dostupnost </a:t>
            </a:r>
            <a:r>
              <a:rPr lang="cs-CZ" dirty="0" smtClean="0"/>
              <a:t>MHD</a:t>
            </a:r>
          </a:p>
          <a:p>
            <a:r>
              <a:rPr lang="cs-CZ" dirty="0" smtClean="0"/>
              <a:t>Řešení:</a:t>
            </a:r>
            <a:endParaRPr lang="cs-CZ" dirty="0"/>
          </a:p>
          <a:p>
            <a:r>
              <a:rPr lang="cs-CZ" dirty="0"/>
              <a:t>Uzavření nábřeží pro automobily</a:t>
            </a:r>
          </a:p>
          <a:p>
            <a:r>
              <a:rPr lang="cs-CZ" dirty="0"/>
              <a:t>Nový parkovací dům </a:t>
            </a:r>
          </a:p>
          <a:p>
            <a:r>
              <a:rPr lang="cs-CZ" dirty="0"/>
              <a:t>Lávka k zastávce Dukelská</a:t>
            </a:r>
          </a:p>
          <a:p>
            <a:r>
              <a:rPr lang="cs-CZ" dirty="0"/>
              <a:t>Bez nové železniční zastávky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68" y="1845734"/>
            <a:ext cx="7502241" cy="43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8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Úpravy linek – tovární areál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Posílení současné linky MHD 38</a:t>
            </a:r>
          </a:p>
          <a:p>
            <a:r>
              <a:rPr lang="cs-CZ" dirty="0"/>
              <a:t>Vhodnější kombinace linek</a:t>
            </a:r>
          </a:p>
          <a:p>
            <a:r>
              <a:rPr lang="cs-CZ" dirty="0" smtClean="0"/>
              <a:t>V případě poptávky i linka </a:t>
            </a:r>
            <a:r>
              <a:rPr lang="cs-CZ" dirty="0" smtClean="0"/>
              <a:t>3 přes Svit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47" y="2258687"/>
            <a:ext cx="6007333" cy="361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Úpravy linek – Louky a </a:t>
            </a:r>
            <a:r>
              <a:rPr lang="cs-CZ" dirty="0" err="1" smtClean="0"/>
              <a:t>Prštné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Složitý návrh linkového vedení</a:t>
            </a:r>
          </a:p>
          <a:p>
            <a:r>
              <a:rPr lang="cs-CZ" dirty="0" smtClean="0"/>
              <a:t>Rozšíření silnice namísto nové točny</a:t>
            </a:r>
          </a:p>
          <a:p>
            <a:r>
              <a:rPr lang="cs-CZ" dirty="0" smtClean="0"/>
              <a:t>1 hlavní linka + 1 doplňková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572" y="2808393"/>
            <a:ext cx="6781107" cy="31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7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Tunel pod centrem 2035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Hlavní vize generelu</a:t>
            </a:r>
          </a:p>
          <a:p>
            <a:r>
              <a:rPr lang="cs-CZ" dirty="0" smtClean="0"/>
              <a:t>Náhrada třídy Tomáše Bati</a:t>
            </a:r>
          </a:p>
          <a:p>
            <a:r>
              <a:rPr lang="cs-CZ" dirty="0" smtClean="0"/>
              <a:t>MHD v pěší zóně – náměstí Míru</a:t>
            </a:r>
          </a:p>
          <a:p>
            <a:r>
              <a:rPr lang="cs-CZ" dirty="0" smtClean="0"/>
              <a:t>Kompromis při úpravě linek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2275776"/>
            <a:ext cx="7169726" cy="34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0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Trasy trolejbusových linek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1" y="1845734"/>
            <a:ext cx="8437419" cy="442964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Dobrý současný skelet</a:t>
            </a:r>
          </a:p>
          <a:p>
            <a:r>
              <a:rPr lang="cs-CZ" dirty="0" smtClean="0"/>
              <a:t>Výhody i nevýhody baterií</a:t>
            </a:r>
          </a:p>
          <a:p>
            <a:r>
              <a:rPr lang="cs-CZ" dirty="0" smtClean="0"/>
              <a:t>Nové trolejové vedení</a:t>
            </a:r>
          </a:p>
          <a:p>
            <a:r>
              <a:rPr lang="cs-CZ" dirty="0" smtClean="0"/>
              <a:t>Trasy s použitím baterií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147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Jízdní řád sytému MHD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Dnes číslování linek z roku 1982 - drobné změny a uzpůsobení IDS</a:t>
            </a:r>
          </a:p>
          <a:p>
            <a:r>
              <a:rPr lang="cs-CZ" dirty="0" smtClean="0"/>
              <a:t>Změna základního intervalu na 15 min. - </a:t>
            </a:r>
            <a:r>
              <a:rPr lang="cs-CZ" dirty="0" smtClean="0"/>
              <a:t>využití posilových linek; o víkendu 20 nebo 30 minut</a:t>
            </a:r>
            <a:endParaRPr lang="cs-CZ" dirty="0" smtClean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354220"/>
              </p:ext>
            </p:extLst>
          </p:nvPr>
        </p:nvGraphicFramePr>
        <p:xfrm>
          <a:off x="1220932" y="2828060"/>
          <a:ext cx="9563101" cy="3238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6356"/>
                <a:gridCol w="1028359"/>
                <a:gridCol w="561788"/>
                <a:gridCol w="1015663"/>
                <a:gridCol w="710964"/>
                <a:gridCol w="609398"/>
                <a:gridCol w="977575"/>
                <a:gridCol w="1028359"/>
                <a:gridCol w="1168012"/>
                <a:gridCol w="1015663"/>
                <a:gridCol w="710964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(odkud)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příjezd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Kocanda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odjezd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(kam)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(kam)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odjezd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Baťova Nemocnice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odjezd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(kam)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Křiby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11, 26, 41, 56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12, 27, 42, 57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Středová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Bartošova čtvrť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13, 28, 43, 58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04, 19, 34, 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Cigánov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Středová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04, 19, 34, 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02, 17, 32, 47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Středová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Příluky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03, 33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 nebo 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23, 53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Cigánov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Křiby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01, 16, 31, 46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00, 15, 30, 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Křiby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centrum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05, 20, 35, 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 nebo 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12, 27, 42, 57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Cigánov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Středová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09, 24, 39, 54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07, 22, 37, 52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Středová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Středová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00, 15, 30, 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05, 20, 35, 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Křiby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Křiby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06, 21, 36, 51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10, 25, 40, 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Křiby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Školní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odjezd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Náměstí Míru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odjezd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05, 20, 35, 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13, 28, 43, 58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odjezd Louky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Podhoří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odjezd Prštné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09, 24, 39, 54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01, 16, 31, 46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04, 19, 34, 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14, 29, 44, 59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08, 23, 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08, 38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07, 22, 37, 52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 nebo 5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05, 20, 35, 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11, 26, 41, 56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06, 21, 36, 51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12, 27, 42, 57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09, 24, 39, 54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04, 19, 34, 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13, 28, 43, 58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02, 17, 32, 47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02, 17, 32, 47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15, 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31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13, 43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04, 19, 34, 49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32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03, 18, 33, 48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13, 28, 43, 58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33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X: 03, 18, 33, 48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549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a ekonomické dopady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Vlastní úpravy v souladu s cíli generelu</a:t>
            </a:r>
          </a:p>
          <a:p>
            <a:r>
              <a:rPr lang="cs-CZ" dirty="0" smtClean="0"/>
              <a:t>Nárůst </a:t>
            </a:r>
            <a:r>
              <a:rPr lang="cs-CZ" dirty="0" err="1" smtClean="0"/>
              <a:t>vypravenosti</a:t>
            </a:r>
            <a:r>
              <a:rPr lang="cs-CZ" dirty="0" smtClean="0"/>
              <a:t> ze 72 na 78 vozů</a:t>
            </a:r>
          </a:p>
          <a:p>
            <a:r>
              <a:rPr lang="cs-CZ" dirty="0" smtClean="0"/>
              <a:t>Zvýšení poštu </a:t>
            </a:r>
            <a:r>
              <a:rPr lang="cs-CZ" dirty="0" err="1" smtClean="0"/>
              <a:t>vozokilometrů</a:t>
            </a:r>
            <a:r>
              <a:rPr lang="cs-CZ" dirty="0" smtClean="0"/>
              <a:t> o 12 % ročně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409" y="1845734"/>
            <a:ext cx="5715421" cy="4212166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849975"/>
              </p:ext>
            </p:extLst>
          </p:nvPr>
        </p:nvGraphicFramePr>
        <p:xfrm>
          <a:off x="1097280" y="3520732"/>
          <a:ext cx="4440295" cy="2381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086"/>
                <a:gridCol w="1007918"/>
                <a:gridCol w="800100"/>
                <a:gridCol w="696191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Druh vozidla</a:t>
                      </a:r>
                      <a:endParaRPr lang="cs-CZ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Aktuální počet </a:t>
                      </a:r>
                      <a:endParaRPr lang="cs-CZ" sz="11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Potřebný počet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Změna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standardní trolejbus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 (4)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-1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kloubový trolejbus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(4)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-12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standardní parciální trolejbus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 </a:t>
                      </a:r>
                      <a:r>
                        <a:rPr lang="cs-CZ" sz="1200">
                          <a:effectLst/>
                        </a:rPr>
                        <a:t>(</a:t>
                      </a:r>
                      <a:r>
                        <a:rPr lang="cs-CZ" sz="1100">
                          <a:effectLst/>
                        </a:rPr>
                        <a:t>2 parciální</a:t>
                      </a:r>
                      <a:r>
                        <a:rPr lang="cs-CZ" sz="1200">
                          <a:effectLst/>
                        </a:rPr>
                        <a:t>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30 (25)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+8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kloubový parciální trolejbus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13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23 (16-17)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+10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Celkem trolejbusy</a:t>
                      </a:r>
                      <a:endParaRPr lang="cs-CZ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55</a:t>
                      </a:r>
                      <a:endParaRPr lang="cs-CZ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60</a:t>
                      </a:r>
                      <a:endParaRPr lang="cs-CZ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+5</a:t>
                      </a:r>
                      <a:endParaRPr lang="cs-CZ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Kloubový autobus (18 m)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8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4 (3)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-4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Standardní autobus (12 m)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22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16(11-12)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-6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Midibus (délka 10 metrů)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 (9)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+3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Minibus (délka do 8 metrů)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0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 (2)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+2</a:t>
                      </a:r>
                      <a:endParaRPr lang="cs-CZ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Celkem autobusy</a:t>
                      </a:r>
                      <a:endParaRPr lang="cs-CZ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37</a:t>
                      </a:r>
                      <a:endParaRPr lang="cs-CZ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32</a:t>
                      </a:r>
                      <a:endParaRPr lang="cs-CZ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-5</a:t>
                      </a:r>
                      <a:endParaRPr lang="cs-CZ" sz="11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23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Celkem vozidla MHD</a:t>
                      </a:r>
                      <a:endParaRPr lang="cs-CZ" sz="12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92</a:t>
                      </a:r>
                      <a:endParaRPr lang="cs-CZ" sz="12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92</a:t>
                      </a:r>
                      <a:endParaRPr lang="cs-CZ" sz="12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0</a:t>
                      </a:r>
                      <a:endParaRPr lang="cs-CZ" sz="12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06982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2955</TotalTime>
  <Words>804</Words>
  <Application>Microsoft Office PowerPoint</Application>
  <PresentationFormat>Širokoúhlá obrazovka</PresentationFormat>
  <Paragraphs>205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Calibri</vt:lpstr>
      <vt:lpstr>Calibri Light</vt:lpstr>
      <vt:lpstr>Cambria</vt:lpstr>
      <vt:lpstr>Times New Roman</vt:lpstr>
      <vt:lpstr>Retrospektiva</vt:lpstr>
      <vt:lpstr>Nové linkové vedení MHD ve Zlíně s využitím parciálních trolejbusů</vt:lpstr>
      <vt:lpstr>Dopravní generel pro město Zlín</vt:lpstr>
      <vt:lpstr>Úpravy linek - nemocnice</vt:lpstr>
      <vt:lpstr>Úpravy linek – tovární areál</vt:lpstr>
      <vt:lpstr>Úpravy linek – Louky a Prštné</vt:lpstr>
      <vt:lpstr>Tunel pod centrem 2035</vt:lpstr>
      <vt:lpstr>Trasy trolejbusových linek</vt:lpstr>
      <vt:lpstr>Jízdní řád sytému MHD</vt:lpstr>
      <vt:lpstr>Provozní a ekonomické dopady</vt:lpstr>
      <vt:lpstr>Přínos</vt:lpstr>
      <vt:lpstr>Zdroje podkladů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Mikel</dc:creator>
  <cp:lastModifiedBy>David Mikel</cp:lastModifiedBy>
  <cp:revision>17</cp:revision>
  <dcterms:created xsi:type="dcterms:W3CDTF">2017-03-28T21:56:06Z</dcterms:created>
  <dcterms:modified xsi:type="dcterms:W3CDTF">2017-03-30T23:16:14Z</dcterms:modified>
</cp:coreProperties>
</file>